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9"/>
  </p:notesMasterIdLst>
  <p:sldIdLst>
    <p:sldId id="330" r:id="rId2"/>
    <p:sldId id="304" r:id="rId3"/>
    <p:sldId id="339" r:id="rId4"/>
    <p:sldId id="257" r:id="rId5"/>
    <p:sldId id="305" r:id="rId6"/>
    <p:sldId id="307" r:id="rId7"/>
    <p:sldId id="313" r:id="rId8"/>
    <p:sldId id="306" r:id="rId9"/>
    <p:sldId id="331" r:id="rId10"/>
    <p:sldId id="309" r:id="rId11"/>
    <p:sldId id="332" r:id="rId12"/>
    <p:sldId id="323" r:id="rId13"/>
    <p:sldId id="333" r:id="rId14"/>
    <p:sldId id="310" r:id="rId15"/>
    <p:sldId id="334" r:id="rId16"/>
    <p:sldId id="312" r:id="rId17"/>
    <p:sldId id="324" r:id="rId18"/>
    <p:sldId id="326" r:id="rId19"/>
    <p:sldId id="327" r:id="rId20"/>
    <p:sldId id="321" r:id="rId21"/>
    <p:sldId id="329" r:id="rId22"/>
    <p:sldId id="328" r:id="rId23"/>
    <p:sldId id="335" r:id="rId24"/>
    <p:sldId id="336" r:id="rId25"/>
    <p:sldId id="337" r:id="rId26"/>
    <p:sldId id="322" r:id="rId27"/>
    <p:sldId id="325" r:id="rId28"/>
  </p:sldIdLst>
  <p:sldSz cx="9144000" cy="6858000" type="screen4x3"/>
  <p:notesSz cx="6858000" cy="9144000"/>
  <p:defaultTextStyle>
    <a:defPPr>
      <a:defRPr lang="zh-CN"/>
    </a:defPPr>
    <a:lvl1pPr algn="l" rtl="0" fontAlgn="base">
      <a:spcBef>
        <a:spcPct val="0"/>
      </a:spcBef>
      <a:spcAft>
        <a:spcPct val="0"/>
      </a:spcAft>
      <a:defRPr sz="2400"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sz="2400"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sz="2400"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sz="2400"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sz="2400" kern="1200">
        <a:solidFill>
          <a:schemeClr val="tx1"/>
        </a:solidFill>
        <a:latin typeface="Arial" pitchFamily="34" charset="0"/>
        <a:ea typeface="宋体" pitchFamily="2" charset="-122"/>
        <a:cs typeface="+mn-cs"/>
      </a:defRPr>
    </a:lvl5pPr>
    <a:lvl6pPr marL="2286000" algn="l" defTabSz="914400" rtl="0" eaLnBrk="1" latinLnBrk="0" hangingPunct="1">
      <a:defRPr sz="2400" kern="1200">
        <a:solidFill>
          <a:schemeClr val="tx1"/>
        </a:solidFill>
        <a:latin typeface="Arial" pitchFamily="34" charset="0"/>
        <a:ea typeface="宋体" pitchFamily="2" charset="-122"/>
        <a:cs typeface="+mn-cs"/>
      </a:defRPr>
    </a:lvl6pPr>
    <a:lvl7pPr marL="2743200" algn="l" defTabSz="914400" rtl="0" eaLnBrk="1" latinLnBrk="0" hangingPunct="1">
      <a:defRPr sz="2400" kern="1200">
        <a:solidFill>
          <a:schemeClr val="tx1"/>
        </a:solidFill>
        <a:latin typeface="Arial" pitchFamily="34" charset="0"/>
        <a:ea typeface="宋体" pitchFamily="2" charset="-122"/>
        <a:cs typeface="+mn-cs"/>
      </a:defRPr>
    </a:lvl7pPr>
    <a:lvl8pPr marL="3200400" algn="l" defTabSz="914400" rtl="0" eaLnBrk="1" latinLnBrk="0" hangingPunct="1">
      <a:defRPr sz="2400" kern="1200">
        <a:solidFill>
          <a:schemeClr val="tx1"/>
        </a:solidFill>
        <a:latin typeface="Arial" pitchFamily="34" charset="0"/>
        <a:ea typeface="宋体" pitchFamily="2" charset="-122"/>
        <a:cs typeface="+mn-cs"/>
      </a:defRPr>
    </a:lvl8pPr>
    <a:lvl9pPr marL="3657600" algn="l" defTabSz="914400" rtl="0" eaLnBrk="1" latinLnBrk="0" hangingPunct="1">
      <a:defRPr sz="2400"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000066"/>
    <a:srgbClr val="FF0B23"/>
    <a:srgbClr val="FF4851"/>
    <a:srgbClr val="009900"/>
    <a:srgbClr val="FFFFFF"/>
    <a:srgbClr val="008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114" d="100"/>
          <a:sy n="114" d="100"/>
        </p:scale>
        <p:origin x="3192"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5.xml"/><Relationship Id="rId1" Type="http://schemas.openxmlformats.org/officeDocument/2006/relationships/slide" Target="slides/slide2.xml"/><Relationship Id="rId5" Type="http://schemas.openxmlformats.org/officeDocument/2006/relationships/slide" Target="slides/slide14.xml"/><Relationship Id="rId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hPercent val="5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2.8264028252554883E-2"/>
          <c:y val="7.3859115904946357E-2"/>
          <c:w val="0.83795782463928969"/>
          <c:h val="0.8510158013544018"/>
        </c:manualLayout>
      </c:layout>
      <c:bar3DChart>
        <c:barDir val="col"/>
        <c:grouping val="standard"/>
        <c:varyColors val="0"/>
        <c:ser>
          <c:idx val="0"/>
          <c:order val="0"/>
          <c:tx>
            <c:strRef>
              <c:f>Sheet1!$A$2</c:f>
              <c:strCache>
                <c:ptCount val="1"/>
                <c:pt idx="0">
                  <c:v>Sales %</c:v>
                </c:pt>
              </c:strCache>
            </c:strRef>
          </c:tx>
          <c:spPr>
            <a:solidFill>
              <a:srgbClr val="FF0000"/>
            </a:solidFill>
            <a:ln w="13215">
              <a:solidFill>
                <a:srgbClr val="FF0000"/>
              </a:solidFill>
              <a:prstDash val="solid"/>
            </a:ln>
          </c:spPr>
          <c:invertIfNegative val="0"/>
          <c:cat>
            <c:strRef>
              <c:f>Sheet1!$B$1:$G$1</c:f>
              <c:strCache>
                <c:ptCount val="6"/>
                <c:pt idx="0">
                  <c:v>Automotive Industry</c:v>
                </c:pt>
                <c:pt idx="1">
                  <c:v>Heavy Trucking Industry</c:v>
                </c:pt>
                <c:pt idx="2">
                  <c:v>Electronics Companies</c:v>
                </c:pt>
                <c:pt idx="3">
                  <c:v>HVAC</c:v>
                </c:pt>
                <c:pt idx="4">
                  <c:v>Agriculture</c:v>
                </c:pt>
                <c:pt idx="5">
                  <c:v>Others</c:v>
                </c:pt>
              </c:strCache>
            </c:strRef>
          </c:cat>
          <c:val>
            <c:numRef>
              <c:f>Sheet1!$B$2:$G$2</c:f>
              <c:numCache>
                <c:formatCode>General</c:formatCode>
                <c:ptCount val="6"/>
                <c:pt idx="0">
                  <c:v>37</c:v>
                </c:pt>
                <c:pt idx="1">
                  <c:v>23</c:v>
                </c:pt>
                <c:pt idx="2">
                  <c:v>5</c:v>
                </c:pt>
                <c:pt idx="3">
                  <c:v>10</c:v>
                </c:pt>
                <c:pt idx="4">
                  <c:v>11</c:v>
                </c:pt>
                <c:pt idx="5">
                  <c:v>14</c:v>
                </c:pt>
              </c:numCache>
            </c:numRef>
          </c:val>
          <c:extLst>
            <c:ext xmlns:c16="http://schemas.microsoft.com/office/drawing/2014/chart" uri="{C3380CC4-5D6E-409C-BE32-E72D297353CC}">
              <c16:uniqueId val="{00000000-2166-4DE9-BCC0-670B1C0FBE01}"/>
            </c:ext>
          </c:extLst>
        </c:ser>
        <c:dLbls>
          <c:showLegendKey val="0"/>
          <c:showVal val="0"/>
          <c:showCatName val="0"/>
          <c:showSerName val="0"/>
          <c:showPercent val="0"/>
          <c:showBubbleSize val="0"/>
        </c:dLbls>
        <c:gapWidth val="150"/>
        <c:gapDepth val="0"/>
        <c:shape val="box"/>
        <c:axId val="184658800"/>
        <c:axId val="1"/>
        <c:axId val="2"/>
      </c:bar3DChart>
      <c:catAx>
        <c:axId val="184658800"/>
        <c:scaling>
          <c:orientation val="minMax"/>
        </c:scaling>
        <c:delete val="0"/>
        <c:axPos val="b"/>
        <c:numFmt formatCode="General" sourceLinked="1"/>
        <c:majorTickMark val="out"/>
        <c:minorTickMark val="none"/>
        <c:tickLblPos val="low"/>
        <c:spPr>
          <a:ln w="3304">
            <a:solidFill>
              <a:schemeClr val="tx1"/>
            </a:solidFill>
            <a:prstDash val="solid"/>
          </a:ln>
        </c:spPr>
        <c:txPr>
          <a:bodyPr rot="0" vert="horz"/>
          <a:lstStyle/>
          <a:p>
            <a:pPr>
              <a:defRPr sz="1041"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numFmt formatCode="General" sourceLinked="1"/>
        <c:majorTickMark val="out"/>
        <c:minorTickMark val="none"/>
        <c:tickLblPos val="nextTo"/>
        <c:spPr>
          <a:ln w="3304">
            <a:solidFill>
              <a:schemeClr val="tx1"/>
            </a:solidFill>
            <a:prstDash val="solid"/>
          </a:ln>
        </c:spPr>
        <c:txPr>
          <a:bodyPr rot="0" vert="horz"/>
          <a:lstStyle/>
          <a:p>
            <a:pPr>
              <a:defRPr sz="937" b="1" i="0" u="none" strike="noStrike" baseline="0">
                <a:solidFill>
                  <a:schemeClr val="tx1"/>
                </a:solidFill>
                <a:latin typeface="Arial"/>
                <a:ea typeface="Arial"/>
                <a:cs typeface="Arial"/>
              </a:defRPr>
            </a:pPr>
            <a:endParaRPr lang="en-US"/>
          </a:p>
        </c:txPr>
        <c:crossAx val="184658800"/>
        <c:crosses val="autoZero"/>
        <c:crossBetween val="between"/>
      </c:valAx>
      <c:serAx>
        <c:axId val="2"/>
        <c:scaling>
          <c:orientation val="minMax"/>
        </c:scaling>
        <c:delete val="0"/>
        <c:axPos val="b"/>
        <c:numFmt formatCode="General" sourceLinked="1"/>
        <c:majorTickMark val="out"/>
        <c:minorTickMark val="none"/>
        <c:tickLblPos val="low"/>
        <c:spPr>
          <a:ln w="3304">
            <a:solidFill>
              <a:schemeClr val="tx1"/>
            </a:solidFill>
            <a:prstDash val="solid"/>
          </a:ln>
        </c:spPr>
        <c:txPr>
          <a:bodyPr rot="0" vert="horz"/>
          <a:lstStyle/>
          <a:p>
            <a:pPr>
              <a:defRPr sz="937" b="1" i="0" u="none" strike="noStrike" baseline="0">
                <a:solidFill>
                  <a:schemeClr val="tx1"/>
                </a:solidFill>
                <a:latin typeface="Arial"/>
                <a:ea typeface="Arial"/>
                <a:cs typeface="Arial"/>
              </a:defRPr>
            </a:pPr>
            <a:endParaRPr lang="en-US"/>
          </a:p>
        </c:txPr>
        <c:crossAx val="1"/>
        <c:crosses val="autoZero"/>
        <c:tickLblSkip val="1"/>
        <c:tickMarkSkip val="1"/>
      </c:serAx>
      <c:spPr>
        <a:noFill/>
        <a:ln w="26430">
          <a:noFill/>
        </a:ln>
      </c:spPr>
    </c:plotArea>
    <c:plotVisOnly val="1"/>
    <c:dispBlanksAs val="gap"/>
    <c:showDLblsOverMax val="0"/>
  </c:chart>
  <c:spPr>
    <a:noFill/>
    <a:ln>
      <a:noFill/>
    </a:ln>
  </c:spPr>
  <c:txPr>
    <a:bodyPr/>
    <a:lstStyle/>
    <a:p>
      <a:pPr>
        <a:defRPr sz="1041"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charset="0"/>
                <a:cs typeface="宋体" charset="0"/>
              </a:defRPr>
            </a:lvl1pPr>
          </a:lstStyle>
          <a:p>
            <a:pPr>
              <a:defRPr/>
            </a:pPr>
            <a:endParaRPr lang="en-US" altLang="zh-CN"/>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charset="0"/>
                <a:cs typeface="宋体" charset="0"/>
              </a:defRPr>
            </a:lvl1pPr>
          </a:lstStyle>
          <a:p>
            <a:pPr>
              <a:defRPr/>
            </a:pPr>
            <a:endParaRPr lang="en-US" altLang="zh-CN"/>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charset="0"/>
                <a:cs typeface="宋体" charset="0"/>
              </a:defRPr>
            </a:lvl1pPr>
          </a:lstStyle>
          <a:p>
            <a:pPr>
              <a:defRPr/>
            </a:pPr>
            <a:endParaRPr lang="en-US" altLang="zh-CN"/>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6C6C6EB-1162-4D0F-AA77-F372C61173FC}" type="slidenum">
              <a:rPr lang="en-US" altLang="zh-CN"/>
              <a:pPr>
                <a:defRPr/>
              </a:pPr>
              <a:t>‹#›</a:t>
            </a:fld>
            <a:endParaRPr lang="en-US" altLang="zh-CN"/>
          </a:p>
        </p:txBody>
      </p:sp>
    </p:spTree>
    <p:extLst>
      <p:ext uri="{BB962C8B-B14F-4D97-AF65-F5344CB8AC3E}">
        <p14:creationId xmlns:p14="http://schemas.microsoft.com/office/powerpoint/2010/main" val="2838658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6CE8B05A-1080-48AE-A9F9-C0F52EE91BAF}" type="slidenum">
              <a:rPr lang="en-US" altLang="zh-CN" smtClean="0"/>
              <a:pPr eaLnBrk="1" hangingPunct="1">
                <a:spcBef>
                  <a:spcPct val="0"/>
                </a:spcBef>
              </a:pPr>
              <a:t>1</a:t>
            </a:fld>
            <a:endParaRPr lang="en-US" altLang="zh-CN"/>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4742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61A947E6-E605-494E-814C-A86E6A835149}" type="slidenum">
              <a:rPr lang="en-US" altLang="zh-CN" smtClean="0"/>
              <a:pPr eaLnBrk="1" hangingPunct="1">
                <a:spcBef>
                  <a:spcPct val="0"/>
                </a:spcBef>
              </a:pPr>
              <a:t>15</a:t>
            </a:fld>
            <a:endParaRPr lang="en-US" altLang="zh-C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26516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61A947E6-E605-494E-814C-A86E6A835149}" type="slidenum">
              <a:rPr lang="en-US" altLang="zh-CN" smtClean="0"/>
              <a:pPr eaLnBrk="1" hangingPunct="1">
                <a:spcBef>
                  <a:spcPct val="0"/>
                </a:spcBef>
              </a:pPr>
              <a:t>16</a:t>
            </a:fld>
            <a:endParaRPr lang="en-US" altLang="zh-C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61A947E6-E605-494E-814C-A86E6A835149}" type="slidenum">
              <a:rPr lang="en-US" altLang="zh-CN" smtClean="0"/>
              <a:pPr eaLnBrk="1" hangingPunct="1">
                <a:spcBef>
                  <a:spcPct val="0"/>
                </a:spcBef>
              </a:pPr>
              <a:t>17</a:t>
            </a:fld>
            <a:endParaRPr lang="en-US" altLang="zh-C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35425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E75B3B19-F9F4-4128-A12D-7EF880FBE042}" type="slidenum">
              <a:rPr lang="en-US" altLang="zh-CN" smtClean="0"/>
              <a:pPr eaLnBrk="1" hangingPunct="1">
                <a:spcBef>
                  <a:spcPct val="0"/>
                </a:spcBef>
              </a:pPr>
              <a:t>18</a:t>
            </a:fld>
            <a:endParaRPr lang="en-US" altLang="zh-CN"/>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574666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72701667-240C-40A2-81EA-34EBBC4C392F}" type="slidenum">
              <a:rPr lang="en-US" altLang="zh-CN" smtClean="0"/>
              <a:pPr eaLnBrk="1" hangingPunct="1">
                <a:spcBef>
                  <a:spcPct val="0"/>
                </a:spcBef>
              </a:pPr>
              <a:t>19</a:t>
            </a:fld>
            <a:endParaRPr lang="en-US" altLang="zh-CN"/>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891160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BA04B868-C434-4F65-844B-E7148BD52732}" type="slidenum">
              <a:rPr lang="en-US" altLang="zh-CN" smtClean="0"/>
              <a:pPr eaLnBrk="1" hangingPunct="1">
                <a:spcBef>
                  <a:spcPct val="0"/>
                </a:spcBef>
              </a:pPr>
              <a:t>21</a:t>
            </a:fld>
            <a:endParaRPr lang="en-US" altLang="zh-CN"/>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257110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6168E8C5-1495-43FB-81B9-954D06BED510}" type="slidenum">
              <a:rPr lang="en-US" altLang="zh-CN" smtClean="0"/>
              <a:pPr eaLnBrk="1" hangingPunct="1">
                <a:spcBef>
                  <a:spcPct val="0"/>
                </a:spcBef>
              </a:pPr>
              <a:t>22</a:t>
            </a:fld>
            <a:endParaRPr lang="en-US" altLang="zh-CN"/>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721254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C6C6EB-1162-4D0F-AA77-F372C61173FC}" type="slidenum">
              <a:rPr lang="en-US" altLang="zh-CN" smtClean="0"/>
              <a:pPr>
                <a:defRPr/>
              </a:pPr>
              <a:t>25</a:t>
            </a:fld>
            <a:endParaRPr lang="en-US" altLang="zh-CN"/>
          </a:p>
        </p:txBody>
      </p:sp>
    </p:spTree>
    <p:extLst>
      <p:ext uri="{BB962C8B-B14F-4D97-AF65-F5344CB8AC3E}">
        <p14:creationId xmlns:p14="http://schemas.microsoft.com/office/powerpoint/2010/main" val="3551092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61A947E6-E605-494E-814C-A86E6A835149}" type="slidenum">
              <a:rPr lang="en-US" altLang="zh-CN" smtClean="0"/>
              <a:pPr eaLnBrk="1" hangingPunct="1">
                <a:spcBef>
                  <a:spcPct val="0"/>
                </a:spcBef>
              </a:pPr>
              <a:t>26</a:t>
            </a:fld>
            <a:endParaRPr lang="en-US" altLang="zh-C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FEA58142-DA52-403D-80FB-B462D6899A55}" type="slidenum">
              <a:rPr lang="en-US" altLang="zh-CN" smtClean="0"/>
              <a:pPr eaLnBrk="1" hangingPunct="1">
                <a:spcBef>
                  <a:spcPct val="0"/>
                </a:spcBef>
              </a:pPr>
              <a:t>3</a:t>
            </a:fld>
            <a:endParaRPr lang="en-US" altLang="zh-CN"/>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75090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FEA58142-DA52-403D-80FB-B462D6899A55}" type="slidenum">
              <a:rPr lang="en-US" altLang="zh-CN" smtClean="0"/>
              <a:pPr eaLnBrk="1" hangingPunct="1">
                <a:spcBef>
                  <a:spcPct val="0"/>
                </a:spcBef>
              </a:pPr>
              <a:t>4</a:t>
            </a:fld>
            <a:endParaRPr lang="en-US" altLang="zh-CN"/>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33497407-23C9-49E4-96DB-102639BAE66D}" type="slidenum">
              <a:rPr lang="en-US" altLang="zh-CN" smtClean="0"/>
              <a:pPr eaLnBrk="1" hangingPunct="1">
                <a:spcBef>
                  <a:spcPct val="0"/>
                </a:spcBef>
              </a:pPr>
              <a:t>6</a:t>
            </a:fld>
            <a:endParaRPr lang="en-US" altLang="zh-CN"/>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D68A5EEE-647D-4466-9C9A-098F97AE434E}" type="slidenum">
              <a:rPr lang="en-US" altLang="zh-CN" smtClean="0"/>
              <a:pPr eaLnBrk="1" hangingPunct="1">
                <a:spcBef>
                  <a:spcPct val="0"/>
                </a:spcBef>
              </a:pPr>
              <a:t>7</a:t>
            </a:fld>
            <a:endParaRPr lang="en-US" altLang="zh-CN"/>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28702326-6427-481C-B452-7CE91C570B40}" type="slidenum">
              <a:rPr lang="en-US" altLang="zh-CN" smtClean="0"/>
              <a:pPr eaLnBrk="1" hangingPunct="1">
                <a:spcBef>
                  <a:spcPct val="0"/>
                </a:spcBef>
              </a:pPr>
              <a:t>9</a:t>
            </a:fld>
            <a:endParaRPr lang="en-US" altLang="zh-CN"/>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96192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F91FD302-AF38-4630-BC98-B541344C0941}" type="slidenum">
              <a:rPr lang="en-US" altLang="zh-CN" smtClean="0"/>
              <a:pPr eaLnBrk="1" hangingPunct="1">
                <a:spcBef>
                  <a:spcPct val="0"/>
                </a:spcBef>
              </a:pPr>
              <a:t>11</a:t>
            </a:fld>
            <a:endParaRPr lang="en-US" altLang="zh-CN"/>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40533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F91FD302-AF38-4630-BC98-B541344C0941}" type="slidenum">
              <a:rPr lang="en-US" altLang="zh-CN" smtClean="0"/>
              <a:pPr eaLnBrk="1" hangingPunct="1">
                <a:spcBef>
                  <a:spcPct val="0"/>
                </a:spcBef>
              </a:pPr>
              <a:t>12</a:t>
            </a:fld>
            <a:endParaRPr lang="en-US" altLang="zh-CN"/>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05C01A26-6B66-4CF0-A93A-EA9A8A3A403C}" type="slidenum">
              <a:rPr lang="en-US" altLang="zh-CN" smtClean="0"/>
              <a:pPr eaLnBrk="1" hangingPunct="1">
                <a:spcBef>
                  <a:spcPct val="0"/>
                </a:spcBef>
              </a:pPr>
              <a:t>13</a:t>
            </a:fld>
            <a:endParaRPr lang="en-US" altLang="zh-CN"/>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80286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3" name="Rectangle 3"/>
          <p:cNvSpPr>
            <a:spLocks noGrp="1" noChangeArrowheads="1"/>
          </p:cNvSpPr>
          <p:nvPr>
            <p:ph type="ctrTitle"/>
          </p:nvPr>
        </p:nvSpPr>
        <p:spPr>
          <a:xfrm>
            <a:off x="315913" y="466725"/>
            <a:ext cx="6781800" cy="2133600"/>
          </a:xfrm>
        </p:spPr>
        <p:txBody>
          <a:bodyPr/>
          <a:lstStyle>
            <a:lvl1pPr algn="r">
              <a:defRPr sz="4800"/>
            </a:lvl1pPr>
          </a:lstStyle>
          <a:p>
            <a:r>
              <a:rPr lang="zh-CN" altLang="en-US"/>
              <a:t>单击此处编辑母版标题样式</a:t>
            </a:r>
          </a:p>
        </p:txBody>
      </p:sp>
      <p:sp>
        <p:nvSpPr>
          <p:cNvPr id="819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zh-CN" altLang="en-US"/>
              <a:t>单击此处编辑母版副标题样式</a:t>
            </a:r>
          </a:p>
        </p:txBody>
      </p:sp>
      <p:sp>
        <p:nvSpPr>
          <p:cNvPr id="38" name="Rectangle 5"/>
          <p:cNvSpPr>
            <a:spLocks noGrp="1" noChangeArrowheads="1"/>
          </p:cNvSpPr>
          <p:nvPr>
            <p:ph type="dt" sz="half" idx="10"/>
          </p:nvPr>
        </p:nvSpPr>
        <p:spPr/>
        <p:txBody>
          <a:bodyPr/>
          <a:lstStyle>
            <a:lvl1pPr>
              <a:defRPr/>
            </a:lvl1pPr>
          </a:lstStyle>
          <a:p>
            <a:pPr>
              <a:defRPr/>
            </a:pPr>
            <a:endParaRPr lang="en-US" altLang="zh-CN"/>
          </a:p>
        </p:txBody>
      </p:sp>
      <p:sp>
        <p:nvSpPr>
          <p:cNvPr id="39" name="Rectangle 6"/>
          <p:cNvSpPr>
            <a:spLocks noGrp="1" noChangeArrowheads="1"/>
          </p:cNvSpPr>
          <p:nvPr>
            <p:ph type="ftr" sz="quarter" idx="11"/>
          </p:nvPr>
        </p:nvSpPr>
        <p:spPr/>
        <p:txBody>
          <a:bodyPr/>
          <a:lstStyle>
            <a:lvl1pPr>
              <a:defRPr/>
            </a:lvl1pPr>
          </a:lstStyle>
          <a:p>
            <a:pPr>
              <a:defRPr/>
            </a:pPr>
            <a:endParaRPr lang="en-US" altLang="zh-CN"/>
          </a:p>
        </p:txBody>
      </p:sp>
      <p:sp>
        <p:nvSpPr>
          <p:cNvPr id="40" name="Rectangle 7"/>
          <p:cNvSpPr>
            <a:spLocks noGrp="1" noChangeArrowheads="1"/>
          </p:cNvSpPr>
          <p:nvPr>
            <p:ph type="sldNum" sz="quarter" idx="12"/>
          </p:nvPr>
        </p:nvSpPr>
        <p:spPr/>
        <p:txBody>
          <a:bodyPr/>
          <a:lstStyle>
            <a:lvl1pPr>
              <a:defRPr/>
            </a:lvl1pPr>
          </a:lstStyle>
          <a:p>
            <a:pPr>
              <a:defRPr/>
            </a:pPr>
            <a:fld id="{971FA8CC-665B-464E-B5CB-1ECBB7F1DA00}" type="slidenum">
              <a:rPr lang="en-US" altLang="zh-CN"/>
              <a:pPr>
                <a:defRPr/>
              </a:pPr>
              <a:t>‹#›</a:t>
            </a:fld>
            <a:endParaRPr lang="en-US" altLang="zh-CN"/>
          </a:p>
        </p:txBody>
      </p:sp>
    </p:spTree>
    <p:extLst>
      <p:ext uri="{BB962C8B-B14F-4D97-AF65-F5344CB8AC3E}">
        <p14:creationId xmlns:p14="http://schemas.microsoft.com/office/powerpoint/2010/main" val="265107625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18F8115D-A966-418B-88E0-F23C9629C770}" type="slidenum">
              <a:rPr lang="en-US" altLang="zh-CN"/>
              <a:pPr>
                <a:defRPr/>
              </a:pPr>
              <a:t>‹#›</a:t>
            </a:fld>
            <a:endParaRPr lang="en-US" altLang="zh-CN"/>
          </a:p>
        </p:txBody>
      </p:sp>
    </p:spTree>
    <p:extLst>
      <p:ext uri="{BB962C8B-B14F-4D97-AF65-F5344CB8AC3E}">
        <p14:creationId xmlns:p14="http://schemas.microsoft.com/office/powerpoint/2010/main" val="28674245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2238"/>
            <a:ext cx="2057400" cy="6008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22238"/>
            <a:ext cx="6019800" cy="6008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245891CA-9E30-4A76-9378-B8F7E0CF7C92}" type="slidenum">
              <a:rPr lang="en-US" altLang="zh-CN"/>
              <a:pPr>
                <a:defRPr/>
              </a:pPr>
              <a:t>‹#›</a:t>
            </a:fld>
            <a:endParaRPr lang="en-US" altLang="zh-CN"/>
          </a:p>
        </p:txBody>
      </p:sp>
    </p:spTree>
    <p:extLst>
      <p:ext uri="{BB962C8B-B14F-4D97-AF65-F5344CB8AC3E}">
        <p14:creationId xmlns:p14="http://schemas.microsoft.com/office/powerpoint/2010/main" val="8356424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a:t>单击此处编辑母版标题样式</a:t>
            </a:r>
          </a:p>
        </p:txBody>
      </p:sp>
      <p:sp>
        <p:nvSpPr>
          <p:cNvPr id="3" name="内容占位符 2"/>
          <p:cNvSpPr>
            <a:spLocks noGrp="1"/>
          </p:cNvSpPr>
          <p:nvPr>
            <p:ph sz="half" idx="1"/>
          </p:nvPr>
        </p:nvSpPr>
        <p:spPr>
          <a:xfrm>
            <a:off x="457200" y="1719263"/>
            <a:ext cx="4038600" cy="44116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719263"/>
            <a:ext cx="4038600" cy="21288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4000500"/>
            <a:ext cx="4038600" cy="21304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7"/>
          <p:cNvSpPr>
            <a:spLocks noGrp="1" noChangeArrowheads="1"/>
          </p:cNvSpPr>
          <p:nvPr>
            <p:ph type="sldNum" sz="quarter" idx="12"/>
          </p:nvPr>
        </p:nvSpPr>
        <p:spPr>
          <a:ln/>
        </p:spPr>
        <p:txBody>
          <a:bodyPr/>
          <a:lstStyle>
            <a:lvl1pPr>
              <a:defRPr/>
            </a:lvl1pPr>
          </a:lstStyle>
          <a:p>
            <a:pPr>
              <a:defRPr/>
            </a:pPr>
            <a:fld id="{6F63BCAF-C98C-44CC-88B4-32FA2174F056}" type="slidenum">
              <a:rPr lang="en-US" altLang="zh-CN"/>
              <a:pPr>
                <a:defRPr/>
              </a:pPr>
              <a:t>‹#›</a:t>
            </a:fld>
            <a:endParaRPr lang="en-US" altLang="zh-CN"/>
          </a:p>
        </p:txBody>
      </p:sp>
    </p:spTree>
    <p:extLst>
      <p:ext uri="{BB962C8B-B14F-4D97-AF65-F5344CB8AC3E}">
        <p14:creationId xmlns:p14="http://schemas.microsoft.com/office/powerpoint/2010/main" val="38266278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122238"/>
            <a:ext cx="8229600" cy="60086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CFA926C0-D213-405D-85AC-6B5494B991BC}" type="slidenum">
              <a:rPr lang="en-US" altLang="zh-CN"/>
              <a:pPr>
                <a:defRPr/>
              </a:pPr>
              <a:t>‹#›</a:t>
            </a:fld>
            <a:endParaRPr lang="en-US" altLang="zh-CN"/>
          </a:p>
        </p:txBody>
      </p:sp>
    </p:spTree>
    <p:extLst>
      <p:ext uri="{BB962C8B-B14F-4D97-AF65-F5344CB8AC3E}">
        <p14:creationId xmlns:p14="http://schemas.microsoft.com/office/powerpoint/2010/main" val="7343572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122238"/>
            <a:ext cx="7543800" cy="1295400"/>
          </a:xfrm>
        </p:spPr>
        <p:txBody>
          <a:bodyPr/>
          <a:lstStyle/>
          <a:p>
            <a:r>
              <a:rPr lang="zh-CN" altLang="en-US"/>
              <a:t>单击此处编辑母版标题样式</a:t>
            </a:r>
          </a:p>
        </p:txBody>
      </p:sp>
      <p:sp>
        <p:nvSpPr>
          <p:cNvPr id="3" name="内容占位符 2"/>
          <p:cNvSpPr>
            <a:spLocks noGrp="1"/>
          </p:cNvSpPr>
          <p:nvPr>
            <p:ph sz="quarter" idx="1"/>
          </p:nvPr>
        </p:nvSpPr>
        <p:spPr>
          <a:xfrm>
            <a:off x="457200" y="1719263"/>
            <a:ext cx="4038600" cy="21288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719263"/>
            <a:ext cx="4038600" cy="21288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4000500"/>
            <a:ext cx="4038600" cy="21304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4000500"/>
            <a:ext cx="4038600" cy="21304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328E161C-6A45-4A18-9710-E9427271F530}" type="slidenum">
              <a:rPr lang="en-US" altLang="zh-CN"/>
              <a:pPr>
                <a:defRPr/>
              </a:pPr>
              <a:t>‹#›</a:t>
            </a:fld>
            <a:endParaRPr lang="en-US" altLang="zh-CN"/>
          </a:p>
        </p:txBody>
      </p:sp>
    </p:spTree>
    <p:extLst>
      <p:ext uri="{BB962C8B-B14F-4D97-AF65-F5344CB8AC3E}">
        <p14:creationId xmlns:p14="http://schemas.microsoft.com/office/powerpoint/2010/main" val="26071286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AC3D66D0-8846-4995-99FF-67D8DD7FE7A6}" type="slidenum">
              <a:rPr lang="en-US" altLang="zh-CN"/>
              <a:pPr>
                <a:defRPr/>
              </a:pPr>
              <a:t>‹#›</a:t>
            </a:fld>
            <a:endParaRPr lang="en-US" altLang="zh-CN"/>
          </a:p>
        </p:txBody>
      </p:sp>
    </p:spTree>
    <p:extLst>
      <p:ext uri="{BB962C8B-B14F-4D97-AF65-F5344CB8AC3E}">
        <p14:creationId xmlns:p14="http://schemas.microsoft.com/office/powerpoint/2010/main" val="31240422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629DA84F-FBC2-413A-B95D-0D41987124FC}" type="slidenum">
              <a:rPr lang="en-US" altLang="zh-CN"/>
              <a:pPr>
                <a:defRPr/>
              </a:pPr>
              <a:t>‹#›</a:t>
            </a:fld>
            <a:endParaRPr lang="en-US" altLang="zh-CN"/>
          </a:p>
        </p:txBody>
      </p:sp>
    </p:spTree>
    <p:extLst>
      <p:ext uri="{BB962C8B-B14F-4D97-AF65-F5344CB8AC3E}">
        <p14:creationId xmlns:p14="http://schemas.microsoft.com/office/powerpoint/2010/main" val="29188581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8C2F6736-B18E-43B6-BE96-75F4965BA2C4}" type="slidenum">
              <a:rPr lang="en-US" altLang="zh-CN"/>
              <a:pPr>
                <a:defRPr/>
              </a:pPr>
              <a:t>‹#›</a:t>
            </a:fld>
            <a:endParaRPr lang="en-US" altLang="zh-CN"/>
          </a:p>
        </p:txBody>
      </p:sp>
    </p:spTree>
    <p:extLst>
      <p:ext uri="{BB962C8B-B14F-4D97-AF65-F5344CB8AC3E}">
        <p14:creationId xmlns:p14="http://schemas.microsoft.com/office/powerpoint/2010/main" val="4322324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9CA2B3CE-DB48-42C3-86E3-F6186E1D99E8}" type="slidenum">
              <a:rPr lang="en-US" altLang="zh-CN"/>
              <a:pPr>
                <a:defRPr/>
              </a:pPr>
              <a:t>‹#›</a:t>
            </a:fld>
            <a:endParaRPr lang="en-US" altLang="zh-CN"/>
          </a:p>
        </p:txBody>
      </p:sp>
    </p:spTree>
    <p:extLst>
      <p:ext uri="{BB962C8B-B14F-4D97-AF65-F5344CB8AC3E}">
        <p14:creationId xmlns:p14="http://schemas.microsoft.com/office/powerpoint/2010/main" val="16114861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8132B57E-2755-4378-AEB9-1A0468373F62}" type="slidenum">
              <a:rPr lang="en-US" altLang="zh-CN"/>
              <a:pPr>
                <a:defRPr/>
              </a:pPr>
              <a:t>‹#›</a:t>
            </a:fld>
            <a:endParaRPr lang="en-US" altLang="zh-CN"/>
          </a:p>
        </p:txBody>
      </p:sp>
    </p:spTree>
    <p:extLst>
      <p:ext uri="{BB962C8B-B14F-4D97-AF65-F5344CB8AC3E}">
        <p14:creationId xmlns:p14="http://schemas.microsoft.com/office/powerpoint/2010/main" val="313176896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91F27E33-F456-49AE-B9E6-2D95F46D34A6}" type="slidenum">
              <a:rPr lang="en-US" altLang="zh-CN"/>
              <a:pPr>
                <a:defRPr/>
              </a:pPr>
              <a:t>‹#›</a:t>
            </a:fld>
            <a:endParaRPr lang="en-US" altLang="zh-CN"/>
          </a:p>
        </p:txBody>
      </p:sp>
    </p:spTree>
    <p:extLst>
      <p:ext uri="{BB962C8B-B14F-4D97-AF65-F5344CB8AC3E}">
        <p14:creationId xmlns:p14="http://schemas.microsoft.com/office/powerpoint/2010/main" val="31328175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056EC3C1-539F-483E-94B0-455971978772}" type="slidenum">
              <a:rPr lang="en-US" altLang="zh-CN"/>
              <a:pPr>
                <a:defRPr/>
              </a:pPr>
              <a:t>‹#›</a:t>
            </a:fld>
            <a:endParaRPr lang="en-US" altLang="zh-CN"/>
          </a:p>
        </p:txBody>
      </p:sp>
    </p:spTree>
    <p:extLst>
      <p:ext uri="{BB962C8B-B14F-4D97-AF65-F5344CB8AC3E}">
        <p14:creationId xmlns:p14="http://schemas.microsoft.com/office/powerpoint/2010/main" val="20527053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EA1CE104-6BAA-4E6D-B5C5-D137188D69F1}" type="slidenum">
              <a:rPr lang="en-US" altLang="zh-CN"/>
              <a:pPr>
                <a:defRPr/>
              </a:pPr>
              <a:t>‹#›</a:t>
            </a:fld>
            <a:endParaRPr lang="en-US" altLang="zh-CN"/>
          </a:p>
        </p:txBody>
      </p:sp>
    </p:spTree>
    <p:extLst>
      <p:ext uri="{BB962C8B-B14F-4D97-AF65-F5344CB8AC3E}">
        <p14:creationId xmlns:p14="http://schemas.microsoft.com/office/powerpoint/2010/main" val="737981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899"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80900"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09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宋体" charset="0"/>
                <a:cs typeface="宋体" charset="0"/>
              </a:defRPr>
            </a:lvl1pPr>
          </a:lstStyle>
          <a:p>
            <a:pPr>
              <a:defRPr/>
            </a:pPr>
            <a:endParaRPr lang="en-US" altLang="zh-CN"/>
          </a:p>
        </p:txBody>
      </p:sp>
      <p:sp>
        <p:nvSpPr>
          <p:cNvPr id="809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宋体" charset="0"/>
                <a:cs typeface="宋体" charset="0"/>
              </a:defRPr>
            </a:lvl1pPr>
          </a:lstStyle>
          <a:p>
            <a:pPr>
              <a:defRPr/>
            </a:pPr>
            <a:endParaRPr lang="en-US" altLang="zh-CN"/>
          </a:p>
        </p:txBody>
      </p:sp>
      <p:sp>
        <p:nvSpPr>
          <p:cNvPr id="809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C99A6A6D-6A85-48F5-8B84-C217E051D61C}" type="slidenum">
              <a:rPr lang="en-US" altLang="zh-CN"/>
              <a:pPr>
                <a:defRPr/>
              </a:pPr>
              <a:t>‹#›</a:t>
            </a:fld>
            <a:endParaRPr lang="en-US" altLang="zh-CN"/>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39" name="Oval 15"/>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40" name="Oval 16"/>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41" name="Oval 17"/>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42" name="Oval 18"/>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43" name="Oval 19"/>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44" name="Oval 20"/>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48" name="Oval 24"/>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52" name="Oval 28"/>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57" name="Oval 33"/>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61" name="Oval 37"/>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sp>
          <p:nvSpPr>
            <p:cNvPr id="1063" name="Oval 39"/>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eaLnBrk="1" hangingPunct="1">
                <a:defRPr/>
              </a:pPr>
              <a:endParaRPr lang="zh-CN" altLang="en-US"/>
            </a:p>
          </p:txBody>
        </p:sp>
      </p:grpSp>
    </p:spTree>
  </p:cSld>
  <p:clrMap bg1="lt1" tx1="dk1" bg2="lt2" tx2="dk2" accent1="accent1" accent2="accent2" accent3="accent3" accent4="accent4" accent5="accent5" accent6="accent6" hlink="hlink" folHlink="folHlink"/>
  <p:sldLayoutIdLst>
    <p:sldLayoutId id="2147483800"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0" fill="hold">
                                          <p:stCondLst>
                                            <p:cond delay="0"/>
                                          </p:stCondLst>
                                        </p:cTn>
                                        <p:tgtEl>
                                          <p:spTgt spid="80899"/>
                                        </p:tgtEl>
                                        <p:attrNameLst>
                                          <p:attrName>style.visibility</p:attrName>
                                        </p:attrNameLst>
                                      </p:cBhvr>
                                      <p:to>
                                        <p:strVal val="visible"/>
                                      </p:to>
                                    </p:set>
                                    <p:anim calcmode="lin" valueType="num">
                                      <p:cBhvr>
                                        <p:cTn id="7" dur="1000" fill="hold"/>
                                        <p:tgtEl>
                                          <p:spTgt spid="80899"/>
                                        </p:tgtEl>
                                        <p:attrNameLst>
                                          <p:attrName>ppt_x</p:attrName>
                                        </p:attrNameLst>
                                      </p:cBhvr>
                                      <p:tavLst>
                                        <p:tav tm="0">
                                          <p:val>
                                            <p:strVal val="#ppt_x-.2"/>
                                          </p:val>
                                        </p:tav>
                                        <p:tav tm="100000">
                                          <p:val>
                                            <p:strVal val="#ppt_x"/>
                                          </p:val>
                                        </p:tav>
                                      </p:tavLst>
                                    </p:anim>
                                    <p:anim calcmode="lin" valueType="num">
                                      <p:cBhvr>
                                        <p:cTn id="8" dur="1000" fill="hold"/>
                                        <p:tgtEl>
                                          <p:spTgt spid="80899"/>
                                        </p:tgtEl>
                                        <p:attrNameLst>
                                          <p:attrName>ppt_y</p:attrName>
                                        </p:attrNameLst>
                                      </p:cBhvr>
                                      <p:tavLst>
                                        <p:tav tm="0">
                                          <p:val>
                                            <p:strVal val="#ppt_y"/>
                                          </p:val>
                                        </p:tav>
                                        <p:tav tm="100000">
                                          <p:val>
                                            <p:strVal val="#ppt_y"/>
                                          </p:val>
                                        </p:tav>
                                      </p:tavLst>
                                    </p:anim>
                                    <p:animEffect transition="in" filter="wipe(right)" prLst="gradientSize: 0.1">
                                      <p:cBhvr>
                                        <p:cTn id="9" dur="1000"/>
                                        <p:tgtEl>
                                          <p:spTgt spid="808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0" fill="hold">
                                          <p:stCondLst>
                                            <p:cond delay="0"/>
                                          </p:stCondLst>
                                        </p:cTn>
                                        <p:tgtEl>
                                          <p:spTgt spid="80900">
                                            <p:txEl>
                                              <p:pRg st="0" end="0"/>
                                            </p:txEl>
                                          </p:spTgt>
                                        </p:tgtEl>
                                        <p:attrNameLst>
                                          <p:attrName>style.visibility</p:attrName>
                                        </p:attrNameLst>
                                      </p:cBhvr>
                                      <p:to>
                                        <p:strVal val="visible"/>
                                      </p:to>
                                    </p:set>
                                    <p:animEffect transition="in" filter="fade">
                                      <p:cBhvr>
                                        <p:cTn id="14" dur="500"/>
                                        <p:tgtEl>
                                          <p:spTgt spid="80900">
                                            <p:txEl>
                                              <p:pRg st="0" end="0"/>
                                            </p:txEl>
                                          </p:spTgt>
                                        </p:tgtEl>
                                      </p:cBhvr>
                                    </p:animEffect>
                                    <p:anim calcmode="lin" valueType="num">
                                      <p:cBhvr>
                                        <p:cTn id="15" dur="500" fill="hold"/>
                                        <p:tgtEl>
                                          <p:spTgt spid="8090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0900">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0" fill="hold">
                                          <p:stCondLst>
                                            <p:cond delay="0"/>
                                          </p:stCondLst>
                                        </p:cTn>
                                        <p:tgtEl>
                                          <p:spTgt spid="80900">
                                            <p:txEl>
                                              <p:pRg st="1" end="1"/>
                                            </p:txEl>
                                          </p:spTgt>
                                        </p:tgtEl>
                                        <p:attrNameLst>
                                          <p:attrName>style.visibility</p:attrName>
                                        </p:attrNameLst>
                                      </p:cBhvr>
                                      <p:to>
                                        <p:strVal val="visible"/>
                                      </p:to>
                                    </p:set>
                                    <p:animEffect transition="in" filter="fade">
                                      <p:cBhvr>
                                        <p:cTn id="19" dur="500"/>
                                        <p:tgtEl>
                                          <p:spTgt spid="80900">
                                            <p:txEl>
                                              <p:pRg st="1" end="1"/>
                                            </p:txEl>
                                          </p:spTgt>
                                        </p:tgtEl>
                                      </p:cBhvr>
                                    </p:animEffect>
                                    <p:anim calcmode="lin" valueType="num">
                                      <p:cBhvr>
                                        <p:cTn id="20" dur="500" fill="hold"/>
                                        <p:tgtEl>
                                          <p:spTgt spid="8090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80900">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0" fill="hold">
                                          <p:stCondLst>
                                            <p:cond delay="0"/>
                                          </p:stCondLst>
                                        </p:cTn>
                                        <p:tgtEl>
                                          <p:spTgt spid="80900">
                                            <p:txEl>
                                              <p:pRg st="2" end="2"/>
                                            </p:txEl>
                                          </p:spTgt>
                                        </p:tgtEl>
                                        <p:attrNameLst>
                                          <p:attrName>style.visibility</p:attrName>
                                        </p:attrNameLst>
                                      </p:cBhvr>
                                      <p:to>
                                        <p:strVal val="visible"/>
                                      </p:to>
                                    </p:set>
                                    <p:animEffect transition="in" filter="fade">
                                      <p:cBhvr>
                                        <p:cTn id="24" dur="500"/>
                                        <p:tgtEl>
                                          <p:spTgt spid="80900">
                                            <p:txEl>
                                              <p:pRg st="2" end="2"/>
                                            </p:txEl>
                                          </p:spTgt>
                                        </p:tgtEl>
                                      </p:cBhvr>
                                    </p:animEffect>
                                    <p:anim calcmode="lin" valueType="num">
                                      <p:cBhvr>
                                        <p:cTn id="25" dur="500" fill="hold"/>
                                        <p:tgtEl>
                                          <p:spTgt spid="80900">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80900">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0" fill="hold">
                                          <p:stCondLst>
                                            <p:cond delay="0"/>
                                          </p:stCondLst>
                                        </p:cTn>
                                        <p:tgtEl>
                                          <p:spTgt spid="80900">
                                            <p:txEl>
                                              <p:pRg st="3" end="3"/>
                                            </p:txEl>
                                          </p:spTgt>
                                        </p:tgtEl>
                                        <p:attrNameLst>
                                          <p:attrName>style.visibility</p:attrName>
                                        </p:attrNameLst>
                                      </p:cBhvr>
                                      <p:to>
                                        <p:strVal val="visible"/>
                                      </p:to>
                                    </p:set>
                                    <p:animEffect transition="in" filter="fade">
                                      <p:cBhvr>
                                        <p:cTn id="29" dur="500"/>
                                        <p:tgtEl>
                                          <p:spTgt spid="80900">
                                            <p:txEl>
                                              <p:pRg st="3" end="3"/>
                                            </p:txEl>
                                          </p:spTgt>
                                        </p:tgtEl>
                                      </p:cBhvr>
                                    </p:animEffect>
                                    <p:anim calcmode="lin" valueType="num">
                                      <p:cBhvr>
                                        <p:cTn id="30" dur="500" fill="hold"/>
                                        <p:tgtEl>
                                          <p:spTgt spid="80900">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80900">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0" fill="hold">
                                          <p:stCondLst>
                                            <p:cond delay="0"/>
                                          </p:stCondLst>
                                        </p:cTn>
                                        <p:tgtEl>
                                          <p:spTgt spid="80900">
                                            <p:txEl>
                                              <p:pRg st="4" end="4"/>
                                            </p:txEl>
                                          </p:spTgt>
                                        </p:tgtEl>
                                        <p:attrNameLst>
                                          <p:attrName>style.visibility</p:attrName>
                                        </p:attrNameLst>
                                      </p:cBhvr>
                                      <p:to>
                                        <p:strVal val="visible"/>
                                      </p:to>
                                    </p:set>
                                    <p:animEffect transition="in" filter="fade">
                                      <p:cBhvr>
                                        <p:cTn id="34" dur="500"/>
                                        <p:tgtEl>
                                          <p:spTgt spid="80900">
                                            <p:txEl>
                                              <p:pRg st="4" end="4"/>
                                            </p:txEl>
                                          </p:spTgt>
                                        </p:tgtEl>
                                      </p:cBhvr>
                                    </p:animEffect>
                                    <p:anim calcmode="lin" valueType="num">
                                      <p:cBhvr>
                                        <p:cTn id="35" dur="500" fill="hold"/>
                                        <p:tgtEl>
                                          <p:spTgt spid="8090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8090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80900" grpId="0" build="p">
        <p:tmplLst>
          <p:tmpl lvl="1">
            <p:tnLst>
              <p:par>
                <p:cTn presetID="44" presetClass="entr" presetSubtype="0" fill="hold" nodeType="clickEffect">
                  <p:stCondLst>
                    <p:cond delay="0"/>
                  </p:stCondLst>
                  <p:childTnLst>
                    <p:set>
                      <p:cBhvr>
                        <p:cTn dur="0" fill="hold">
                          <p:stCondLst>
                            <p:cond delay="0"/>
                          </p:stCondLst>
                        </p:cTn>
                        <p:tgtEl>
                          <p:spTgt spid="80900"/>
                        </p:tgtEl>
                        <p:attrNameLst>
                          <p:attrName>style.visibility</p:attrName>
                        </p:attrNameLst>
                      </p:cBhvr>
                      <p:to>
                        <p:strVal val="visible"/>
                      </p:to>
                    </p:set>
                    <p:animEffect transition="in" filter="fade">
                      <p:cBhvr>
                        <p:cTn dur="500"/>
                        <p:tgtEl>
                          <p:spTgt spid="80900"/>
                        </p:tgtEl>
                      </p:cBhvr>
                    </p:animEffect>
                    <p:anim calcmode="lin" valueType="num">
                      <p:cBhvr>
                        <p:cTn dur="500" fill="hold"/>
                        <p:tgtEl>
                          <p:spTgt spid="80900"/>
                        </p:tgtEl>
                        <p:attrNameLst>
                          <p:attrName>ppt_x</p:attrName>
                        </p:attrNameLst>
                      </p:cBhvr>
                      <p:tavLst>
                        <p:tav tm="0">
                          <p:val>
                            <p:strVal val="#ppt_x"/>
                          </p:val>
                        </p:tav>
                        <p:tav tm="100000">
                          <p:val>
                            <p:strVal val="#ppt_x"/>
                          </p:val>
                        </p:tav>
                      </p:tavLst>
                    </p:anim>
                    <p:anim calcmode="lin" valueType="num">
                      <p:cBhvr>
                        <p:cTn dur="500" fill="hold"/>
                        <p:tgtEl>
                          <p:spTgt spid="80900"/>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0" fill="hold">
                          <p:stCondLst>
                            <p:cond delay="0"/>
                          </p:stCondLst>
                        </p:cTn>
                        <p:tgtEl>
                          <p:spTgt spid="80900"/>
                        </p:tgtEl>
                        <p:attrNameLst>
                          <p:attrName>style.visibility</p:attrName>
                        </p:attrNameLst>
                      </p:cBhvr>
                      <p:to>
                        <p:strVal val="visible"/>
                      </p:to>
                    </p:set>
                    <p:animEffect transition="in" filter="fade">
                      <p:cBhvr>
                        <p:cTn dur="500"/>
                        <p:tgtEl>
                          <p:spTgt spid="80900"/>
                        </p:tgtEl>
                      </p:cBhvr>
                    </p:animEffect>
                    <p:anim calcmode="lin" valueType="num">
                      <p:cBhvr>
                        <p:cTn dur="500" fill="hold"/>
                        <p:tgtEl>
                          <p:spTgt spid="80900"/>
                        </p:tgtEl>
                        <p:attrNameLst>
                          <p:attrName>ppt_x</p:attrName>
                        </p:attrNameLst>
                      </p:cBhvr>
                      <p:tavLst>
                        <p:tav tm="0">
                          <p:val>
                            <p:strVal val="#ppt_x"/>
                          </p:val>
                        </p:tav>
                        <p:tav tm="100000">
                          <p:val>
                            <p:strVal val="#ppt_x"/>
                          </p:val>
                        </p:tav>
                      </p:tavLst>
                    </p:anim>
                    <p:anim calcmode="lin" valueType="num">
                      <p:cBhvr>
                        <p:cTn dur="500" fill="hold"/>
                        <p:tgtEl>
                          <p:spTgt spid="80900"/>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0" fill="hold">
                          <p:stCondLst>
                            <p:cond delay="0"/>
                          </p:stCondLst>
                        </p:cTn>
                        <p:tgtEl>
                          <p:spTgt spid="80900"/>
                        </p:tgtEl>
                        <p:attrNameLst>
                          <p:attrName>style.visibility</p:attrName>
                        </p:attrNameLst>
                      </p:cBhvr>
                      <p:to>
                        <p:strVal val="visible"/>
                      </p:to>
                    </p:set>
                    <p:animEffect transition="in" filter="fade">
                      <p:cBhvr>
                        <p:cTn dur="500"/>
                        <p:tgtEl>
                          <p:spTgt spid="80900"/>
                        </p:tgtEl>
                      </p:cBhvr>
                    </p:animEffect>
                    <p:anim calcmode="lin" valueType="num">
                      <p:cBhvr>
                        <p:cTn dur="500" fill="hold"/>
                        <p:tgtEl>
                          <p:spTgt spid="80900"/>
                        </p:tgtEl>
                        <p:attrNameLst>
                          <p:attrName>ppt_x</p:attrName>
                        </p:attrNameLst>
                      </p:cBhvr>
                      <p:tavLst>
                        <p:tav tm="0">
                          <p:val>
                            <p:strVal val="#ppt_x"/>
                          </p:val>
                        </p:tav>
                        <p:tav tm="100000">
                          <p:val>
                            <p:strVal val="#ppt_x"/>
                          </p:val>
                        </p:tav>
                      </p:tavLst>
                    </p:anim>
                    <p:anim calcmode="lin" valueType="num">
                      <p:cBhvr>
                        <p:cTn dur="500" fill="hold"/>
                        <p:tgtEl>
                          <p:spTgt spid="80900"/>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0" fill="hold">
                          <p:stCondLst>
                            <p:cond delay="0"/>
                          </p:stCondLst>
                        </p:cTn>
                        <p:tgtEl>
                          <p:spTgt spid="80900"/>
                        </p:tgtEl>
                        <p:attrNameLst>
                          <p:attrName>style.visibility</p:attrName>
                        </p:attrNameLst>
                      </p:cBhvr>
                      <p:to>
                        <p:strVal val="visible"/>
                      </p:to>
                    </p:set>
                    <p:animEffect transition="in" filter="fade">
                      <p:cBhvr>
                        <p:cTn dur="500"/>
                        <p:tgtEl>
                          <p:spTgt spid="80900"/>
                        </p:tgtEl>
                      </p:cBhvr>
                    </p:animEffect>
                    <p:anim calcmode="lin" valueType="num">
                      <p:cBhvr>
                        <p:cTn dur="500" fill="hold"/>
                        <p:tgtEl>
                          <p:spTgt spid="80900"/>
                        </p:tgtEl>
                        <p:attrNameLst>
                          <p:attrName>ppt_x</p:attrName>
                        </p:attrNameLst>
                      </p:cBhvr>
                      <p:tavLst>
                        <p:tav tm="0">
                          <p:val>
                            <p:strVal val="#ppt_x"/>
                          </p:val>
                        </p:tav>
                        <p:tav tm="100000">
                          <p:val>
                            <p:strVal val="#ppt_x"/>
                          </p:val>
                        </p:tav>
                      </p:tavLst>
                    </p:anim>
                    <p:anim calcmode="lin" valueType="num">
                      <p:cBhvr>
                        <p:cTn dur="500" fill="hold"/>
                        <p:tgtEl>
                          <p:spTgt spid="80900"/>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0" fill="hold">
                          <p:stCondLst>
                            <p:cond delay="0"/>
                          </p:stCondLst>
                        </p:cTn>
                        <p:tgtEl>
                          <p:spTgt spid="80900"/>
                        </p:tgtEl>
                        <p:attrNameLst>
                          <p:attrName>style.visibility</p:attrName>
                        </p:attrNameLst>
                      </p:cBhvr>
                      <p:to>
                        <p:strVal val="visible"/>
                      </p:to>
                    </p:set>
                    <p:animEffect transition="in" filter="fade">
                      <p:cBhvr>
                        <p:cTn dur="500"/>
                        <p:tgtEl>
                          <p:spTgt spid="80900"/>
                        </p:tgtEl>
                      </p:cBhvr>
                    </p:animEffect>
                    <p:anim calcmode="lin" valueType="num">
                      <p:cBhvr>
                        <p:cTn dur="500" fill="hold"/>
                        <p:tgtEl>
                          <p:spTgt spid="80900"/>
                        </p:tgtEl>
                        <p:attrNameLst>
                          <p:attrName>ppt_x</p:attrName>
                        </p:attrNameLst>
                      </p:cBhvr>
                      <p:tavLst>
                        <p:tav tm="0">
                          <p:val>
                            <p:strVal val="#ppt_x"/>
                          </p:val>
                        </p:tav>
                        <p:tav tm="100000">
                          <p:val>
                            <p:strVal val="#ppt_x"/>
                          </p:val>
                        </p:tav>
                      </p:tavLst>
                    </p:anim>
                    <p:anim calcmode="lin" valueType="num">
                      <p:cBhvr>
                        <p:cTn dur="500" fill="hold"/>
                        <p:tgtEl>
                          <p:spTgt spid="80900"/>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900" b="1">
          <a:solidFill>
            <a:schemeClr val="tx2"/>
          </a:solidFill>
          <a:latin typeface="+mj-lt"/>
          <a:ea typeface="+mj-ea"/>
          <a:cs typeface="宋体" charset="0"/>
        </a:defRPr>
      </a:lvl1pPr>
      <a:lvl2pPr algn="l" rtl="0" eaLnBrk="0" fontAlgn="base" hangingPunct="0">
        <a:spcBef>
          <a:spcPct val="0"/>
        </a:spcBef>
        <a:spcAft>
          <a:spcPct val="0"/>
        </a:spcAft>
        <a:defRPr sz="3900" b="1">
          <a:solidFill>
            <a:schemeClr val="tx2"/>
          </a:solidFill>
          <a:latin typeface="Arial" charset="0"/>
          <a:ea typeface="宋体" pitchFamily="2" charset="-122"/>
          <a:cs typeface="宋体" charset="0"/>
        </a:defRPr>
      </a:lvl2pPr>
      <a:lvl3pPr algn="l" rtl="0" eaLnBrk="0" fontAlgn="base" hangingPunct="0">
        <a:spcBef>
          <a:spcPct val="0"/>
        </a:spcBef>
        <a:spcAft>
          <a:spcPct val="0"/>
        </a:spcAft>
        <a:defRPr sz="3900" b="1">
          <a:solidFill>
            <a:schemeClr val="tx2"/>
          </a:solidFill>
          <a:latin typeface="Arial" charset="0"/>
          <a:ea typeface="宋体" pitchFamily="2" charset="-122"/>
          <a:cs typeface="宋体" charset="0"/>
        </a:defRPr>
      </a:lvl3pPr>
      <a:lvl4pPr algn="l" rtl="0" eaLnBrk="0" fontAlgn="base" hangingPunct="0">
        <a:spcBef>
          <a:spcPct val="0"/>
        </a:spcBef>
        <a:spcAft>
          <a:spcPct val="0"/>
        </a:spcAft>
        <a:defRPr sz="3900" b="1">
          <a:solidFill>
            <a:schemeClr val="tx2"/>
          </a:solidFill>
          <a:latin typeface="Arial" charset="0"/>
          <a:ea typeface="宋体" pitchFamily="2" charset="-122"/>
          <a:cs typeface="宋体" charset="0"/>
        </a:defRPr>
      </a:lvl4pPr>
      <a:lvl5pPr algn="l" rtl="0" eaLnBrk="0" fontAlgn="base" hangingPunct="0">
        <a:spcBef>
          <a:spcPct val="0"/>
        </a:spcBef>
        <a:spcAft>
          <a:spcPct val="0"/>
        </a:spcAft>
        <a:defRPr sz="3900" b="1">
          <a:solidFill>
            <a:schemeClr val="tx2"/>
          </a:solidFill>
          <a:latin typeface="Arial" charset="0"/>
          <a:ea typeface="宋体" pitchFamily="2" charset="-122"/>
          <a:cs typeface="宋体" charset="0"/>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宋体" charset="0"/>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mn-ea"/>
          <a:cs typeface="宋体" charset="0"/>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mn-ea"/>
          <a:cs typeface="宋体" charset="0"/>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mn-ea"/>
          <a:cs typeface="宋体" charset="0"/>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mn-ea"/>
          <a:cs typeface="宋体" charset="0"/>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https://www.coirubber.com/"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jpe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hyperlink" Target="mailto:sales@coirubber.com" TargetMode="External"/><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www.coirubb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588"/>
            <a:ext cx="9144000" cy="68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8" descr="coi-rubber-logo-intro.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1854200"/>
            <a:ext cx="9144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87450" y="5354638"/>
            <a:ext cx="6480175" cy="584200"/>
          </a:xfrm>
          <a:prstGeom prst="rect">
            <a:avLst/>
          </a:prstGeom>
          <a:noFill/>
        </p:spPr>
        <p:txBody>
          <a:bodyPr>
            <a:spAutoFit/>
          </a:bodyPr>
          <a:lstStyle/>
          <a:p>
            <a:pPr algn="dist">
              <a:defRPr/>
            </a:pPr>
            <a:r>
              <a:rPr lang="en-US" sz="3200" dirty="0">
                <a:solidFill>
                  <a:schemeClr val="accent3"/>
                </a:solidFill>
                <a:latin typeface="Arial" charset="0"/>
                <a:ea typeface="宋体" charset="0"/>
                <a:cs typeface="宋体" charset="0"/>
              </a:rPr>
              <a:t>www.COiRUBBER.com</a:t>
            </a:r>
          </a:p>
        </p:txBody>
      </p:sp>
      <p:sp>
        <p:nvSpPr>
          <p:cNvPr id="2" name="TextBox 1">
            <a:extLst>
              <a:ext uri="{FF2B5EF4-FFF2-40B4-BE49-F238E27FC236}">
                <a16:creationId xmlns:a16="http://schemas.microsoft.com/office/drawing/2014/main" id="{0B2A471C-1C82-4C5E-8E6C-0FACB00004D8}"/>
              </a:ext>
            </a:extLst>
          </p:cNvPr>
          <p:cNvSpPr txBox="1"/>
          <p:nvPr/>
        </p:nvSpPr>
        <p:spPr>
          <a:xfrm>
            <a:off x="152400" y="172480"/>
            <a:ext cx="8991600" cy="523220"/>
          </a:xfrm>
          <a:prstGeom prst="rect">
            <a:avLst/>
          </a:prstGeom>
          <a:noFill/>
        </p:spPr>
        <p:txBody>
          <a:bodyPr wrap="square" rtlCol="0">
            <a:spAutoFit/>
          </a:bodyPr>
          <a:lstStyle/>
          <a:p>
            <a:r>
              <a:rPr lang="en-US" sz="1800" b="1" dirty="0">
                <a:solidFill>
                  <a:schemeClr val="bg1"/>
                </a:solidFill>
              </a:rPr>
              <a:t>ISO 9001:2015 / IATF 16949:2016	                   MINORITY BUSINESS ENTERPRISE</a:t>
            </a:r>
          </a:p>
          <a:p>
            <a:endParaRPr lang="en-US" sz="1000" dirty="0"/>
          </a:p>
        </p:txBody>
      </p:sp>
    </p:spTree>
    <p:extLst>
      <p:ext uri="{BB962C8B-B14F-4D97-AF65-F5344CB8AC3E}">
        <p14:creationId xmlns:p14="http://schemas.microsoft.com/office/powerpoint/2010/main" val="29818110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coi-rubber-blue-b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4"/>
          <p:cNvSpPr>
            <a:spLocks noChangeArrowheads="1"/>
          </p:cNvSpPr>
          <p:nvPr/>
        </p:nvSpPr>
        <p:spPr bwMode="auto">
          <a:xfrm>
            <a:off x="1979613" y="1254125"/>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INTRODUCTION</a:t>
            </a:r>
          </a:p>
        </p:txBody>
      </p:sp>
      <p:sp>
        <p:nvSpPr>
          <p:cNvPr id="13316" name="AutoShape 9"/>
          <p:cNvSpPr>
            <a:spLocks noChangeArrowheads="1"/>
          </p:cNvSpPr>
          <p:nvPr/>
        </p:nvSpPr>
        <p:spPr bwMode="auto">
          <a:xfrm>
            <a:off x="1984375" y="2236788"/>
            <a:ext cx="5059363" cy="831850"/>
          </a:xfrm>
          <a:prstGeom prst="roundRect">
            <a:avLst>
              <a:gd name="adj" fmla="val 16667"/>
            </a:avLst>
          </a:prstGeom>
          <a:solidFill>
            <a:schemeClr val="bg1"/>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PRODUCTS</a:t>
            </a:r>
          </a:p>
        </p:txBody>
      </p:sp>
      <p:sp>
        <p:nvSpPr>
          <p:cNvPr id="13317" name="AutoShape 10"/>
          <p:cNvSpPr>
            <a:spLocks noChangeArrowheads="1"/>
          </p:cNvSpPr>
          <p:nvPr/>
        </p:nvSpPr>
        <p:spPr bwMode="auto">
          <a:xfrm>
            <a:off x="1995488" y="3181350"/>
            <a:ext cx="5024437"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INDUSTRIES</a:t>
            </a:r>
          </a:p>
        </p:txBody>
      </p:sp>
      <p:sp>
        <p:nvSpPr>
          <p:cNvPr id="13318" name="AutoShape 11"/>
          <p:cNvSpPr>
            <a:spLocks noChangeArrowheads="1"/>
          </p:cNvSpPr>
          <p:nvPr/>
        </p:nvSpPr>
        <p:spPr bwMode="auto">
          <a:xfrm>
            <a:off x="1995488" y="4127500"/>
            <a:ext cx="5059362" cy="831850"/>
          </a:xfrm>
          <a:prstGeom prst="roundRect">
            <a:avLst>
              <a:gd name="adj" fmla="val 16667"/>
            </a:avLst>
          </a:prstGeom>
          <a:solidFill>
            <a:srgbClr val="FFFFFF"/>
          </a:solidFill>
          <a:ln w="9525">
            <a:solidFill>
              <a:schemeClr val="tx1"/>
            </a:solidFill>
            <a:round/>
            <a:headEnd/>
            <a:tailEnd/>
          </a:ln>
        </p:spPr>
        <p:txBody>
          <a:bodyPr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ENGINEERING</a:t>
            </a:r>
          </a:p>
        </p:txBody>
      </p:sp>
      <p:sp>
        <p:nvSpPr>
          <p:cNvPr id="13319" name="AutoShape 12"/>
          <p:cNvSpPr>
            <a:spLocks noChangeArrowheads="1"/>
          </p:cNvSpPr>
          <p:nvPr/>
        </p:nvSpPr>
        <p:spPr bwMode="auto">
          <a:xfrm>
            <a:off x="1995488" y="5081588"/>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QUALITY ASSURANCE</a:t>
            </a:r>
          </a:p>
        </p:txBody>
      </p:sp>
      <p:pic>
        <p:nvPicPr>
          <p:cNvPr id="13320" name="Picture 10" descr="coi-rubber-logo-intr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35275" y="215900"/>
            <a:ext cx="35369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1979613" y="4098925"/>
            <a:ext cx="5075237" cy="850900"/>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algn="ctr">
              <a:defRPr/>
            </a:pPr>
            <a:r>
              <a:rPr lang="en-US" b="1" dirty="0">
                <a:solidFill>
                  <a:schemeClr val="bg1"/>
                </a:solidFill>
                <a:latin typeface="Arial" charset="0"/>
                <a:ea typeface="宋体" charset="0"/>
                <a:cs typeface="宋体" charset="0"/>
              </a:rPr>
              <a:t>ENGINEERING</a:t>
            </a:r>
          </a:p>
        </p:txBody>
      </p:sp>
      <p:sp>
        <p:nvSpPr>
          <p:cNvPr id="15" name="TextBox 14"/>
          <p:cNvSpPr txBox="1"/>
          <p:nvPr/>
        </p:nvSpPr>
        <p:spPr>
          <a:xfrm>
            <a:off x="1489075" y="6124575"/>
            <a:ext cx="5891213" cy="400050"/>
          </a:xfrm>
          <a:prstGeom prst="rect">
            <a:avLst/>
          </a:prstGeom>
          <a:noFill/>
        </p:spPr>
        <p:txBody>
          <a:bodyPr>
            <a:spAutoFit/>
          </a:bodyPr>
          <a:lstStyle/>
          <a:p>
            <a:pPr algn="dist">
              <a:defRPr/>
            </a:pPr>
            <a:r>
              <a:rPr lang="en-US" sz="2000" dirty="0">
                <a:solidFill>
                  <a:schemeClr val="accent3"/>
                </a:solidFill>
                <a:latin typeface="Arial" charset="0"/>
                <a:ea typeface="宋体" charset="0"/>
                <a:cs typeface="宋体" charset="0"/>
              </a:rPr>
              <a:t>www.COiRUBBER.com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8"/>
          <p:cNvSpPr txBox="1">
            <a:spLocks noChangeArrowheads="1"/>
          </p:cNvSpPr>
          <p:nvPr/>
        </p:nvSpPr>
        <p:spPr bwMode="auto">
          <a:xfrm>
            <a:off x="323850" y="908050"/>
            <a:ext cx="85693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lnSpc>
                <a:spcPct val="120000"/>
              </a:lnSpc>
              <a:spcBef>
                <a:spcPct val="0"/>
              </a:spcBef>
              <a:buClrTx/>
              <a:buSzTx/>
              <a:buFontTx/>
              <a:buNone/>
            </a:pPr>
            <a:r>
              <a:rPr lang="en-US" altLang="en-US" sz="2400" b="1" dirty="0">
                <a:solidFill>
                  <a:schemeClr val="bg1"/>
                </a:solidFill>
              </a:rPr>
              <a:t>Product Review</a:t>
            </a:r>
            <a:r>
              <a:rPr lang="cs-CZ" altLang="en-US" sz="2400" b="1" dirty="0">
                <a:solidFill>
                  <a:schemeClr val="bg1"/>
                </a:solidFill>
              </a:rPr>
              <a:t> &amp; Engineering</a:t>
            </a:r>
          </a:p>
          <a:p>
            <a:pPr algn="ctr" eaLnBrk="1" hangingPunct="1">
              <a:lnSpc>
                <a:spcPct val="120000"/>
              </a:lnSpc>
              <a:spcBef>
                <a:spcPct val="0"/>
              </a:spcBef>
              <a:buClrTx/>
              <a:buSzTx/>
              <a:buFontTx/>
              <a:buNone/>
            </a:pPr>
            <a:r>
              <a:rPr lang="cs-CZ" altLang="en-US" sz="1600" dirty="0">
                <a:solidFill>
                  <a:schemeClr val="bg1"/>
                </a:solidFill>
              </a:rPr>
              <a:t>Our Engineers Solve Problems &amp; Save You Money</a:t>
            </a:r>
            <a:endParaRPr lang="en-US" altLang="en-US" sz="1600" dirty="0">
              <a:solidFill>
                <a:schemeClr val="bg1"/>
              </a:solidFill>
            </a:endParaRPr>
          </a:p>
        </p:txBody>
      </p:sp>
      <p:sp>
        <p:nvSpPr>
          <p:cNvPr id="10" name="TextBox 9"/>
          <p:cNvSpPr txBox="1"/>
          <p:nvPr/>
        </p:nvSpPr>
        <p:spPr>
          <a:xfrm>
            <a:off x="179512" y="116632"/>
            <a:ext cx="3456384" cy="584776"/>
          </a:xfrm>
          <a:prstGeom prst="rect">
            <a:avLst/>
          </a:prstGeom>
          <a:noFill/>
        </p:spPr>
        <p:txBody>
          <a:bodyPr>
            <a:spAutoFit/>
          </a:bodyPr>
          <a:lstStyle/>
          <a:p>
            <a:pPr algn="ctr">
              <a:defRPr/>
            </a:pPr>
            <a:r>
              <a:rPr lang="en-US" sz="3200" b="1" dirty="0">
                <a:solidFill>
                  <a:srgbClr val="FFFFFF"/>
                </a:solidFill>
                <a:effectLst>
                  <a:reflection blurRad="6350" stA="60000" endA="900" endPos="58000" dir="5400000" sy="-100000" algn="bl" rotWithShape="0"/>
                </a:effectLst>
                <a:latin typeface="Arial" charset="0"/>
                <a:ea typeface="宋体" charset="0"/>
                <a:cs typeface="宋体" charset="0"/>
              </a:rPr>
              <a:t>ENGINEERING</a:t>
            </a:r>
          </a:p>
        </p:txBody>
      </p:sp>
      <p:sp>
        <p:nvSpPr>
          <p:cNvPr id="6" name="TextBox 5"/>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sp>
        <p:nvSpPr>
          <p:cNvPr id="3" name="TextBox 2"/>
          <p:cNvSpPr txBox="1"/>
          <p:nvPr/>
        </p:nvSpPr>
        <p:spPr>
          <a:xfrm>
            <a:off x="827088" y="3651250"/>
            <a:ext cx="7416800" cy="277813"/>
          </a:xfrm>
          <a:prstGeom prst="rect">
            <a:avLst/>
          </a:prstGeom>
          <a:solidFill>
            <a:schemeClr val="accent4">
              <a:lumMod val="50000"/>
              <a:lumOff val="50000"/>
            </a:schemeClr>
          </a:solidFill>
        </p:spPr>
        <p:txBody>
          <a:bodyPr>
            <a:spAutoFit/>
          </a:bodyPr>
          <a:lstStyle/>
          <a:p>
            <a:pPr>
              <a:defRPr/>
            </a:pPr>
            <a:r>
              <a:rPr lang="pt-BR" sz="1200" b="1" dirty="0">
                <a:solidFill>
                  <a:srgbClr val="FFFFFF"/>
                </a:solidFill>
                <a:latin typeface="Arial" charset="0"/>
                <a:ea typeface="宋体" charset="0"/>
                <a:cs typeface="宋体" charset="0"/>
              </a:rPr>
              <a:t>DATA EXCHANGE | FILE TRANSLATORS TO &amp; FROM NEARLY ALL MECHANICAL CAD PRODUCTS</a:t>
            </a:r>
            <a:endParaRPr lang="en-US" sz="1200" b="1" dirty="0">
              <a:solidFill>
                <a:srgbClr val="FFFFFF"/>
              </a:solidFill>
              <a:latin typeface="Arial" charset="0"/>
              <a:ea typeface="宋体" charset="0"/>
              <a:cs typeface="宋体" charset="0"/>
            </a:endParaRPr>
          </a:p>
        </p:txBody>
      </p:sp>
      <p:sp>
        <p:nvSpPr>
          <p:cNvPr id="4" name="TextBox 3"/>
          <p:cNvSpPr txBox="1">
            <a:spLocks noChangeArrowheads="1"/>
          </p:cNvSpPr>
          <p:nvPr/>
        </p:nvSpPr>
        <p:spPr bwMode="auto">
          <a:xfrm>
            <a:off x="827088" y="4005263"/>
            <a:ext cx="3024187" cy="228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marL="171450" indent="-171450" eaLnBrk="1" hangingPunct="1">
              <a:lnSpc>
                <a:spcPct val="120000"/>
              </a:lnSpc>
              <a:spcBef>
                <a:spcPct val="0"/>
              </a:spcBef>
              <a:buClrTx/>
              <a:buSzTx/>
              <a:buFont typeface="Wingdings" panose="05000000000000000000" pitchFamily="2" charset="2"/>
              <a:buChar char="Ø"/>
            </a:pPr>
            <a:r>
              <a:rPr lang="en-US" altLang="en-US" sz="1200" dirty="0">
                <a:solidFill>
                  <a:srgbClr val="FFFFFF"/>
                </a:solidFill>
              </a:rPr>
              <a:t>Design communication</a:t>
            </a:r>
          </a:p>
          <a:p>
            <a:pPr marL="171450" indent="-171450" eaLnBrk="1" hangingPunct="1">
              <a:lnSpc>
                <a:spcPct val="120000"/>
              </a:lnSpc>
              <a:spcBef>
                <a:spcPct val="0"/>
              </a:spcBef>
              <a:buClrTx/>
              <a:buSzTx/>
              <a:buFont typeface="Wingdings" panose="05000000000000000000" pitchFamily="2" charset="2"/>
              <a:buChar char="Ø"/>
            </a:pPr>
            <a:r>
              <a:rPr lang="en-US" altLang="en-US" sz="1200" dirty="0">
                <a:solidFill>
                  <a:srgbClr val="FFFFFF"/>
                </a:solidFill>
              </a:rPr>
              <a:t>Detailed parts analysis</a:t>
            </a:r>
          </a:p>
          <a:p>
            <a:pPr marL="171450" indent="-171450" eaLnBrk="1" hangingPunct="1">
              <a:lnSpc>
                <a:spcPct val="120000"/>
              </a:lnSpc>
              <a:spcBef>
                <a:spcPct val="0"/>
              </a:spcBef>
              <a:buClrTx/>
              <a:buSzTx/>
              <a:buFont typeface="Wingdings" panose="05000000000000000000" pitchFamily="2" charset="2"/>
              <a:buChar char="Ø"/>
            </a:pPr>
            <a:r>
              <a:rPr lang="en-US" altLang="en-US" sz="1200" dirty="0">
                <a:solidFill>
                  <a:srgbClr val="FFFFFF"/>
                </a:solidFill>
              </a:rPr>
              <a:t>Mold design tools</a:t>
            </a:r>
          </a:p>
          <a:p>
            <a:pPr marL="171450" indent="-171450" eaLnBrk="1" hangingPunct="1">
              <a:lnSpc>
                <a:spcPct val="120000"/>
              </a:lnSpc>
              <a:spcBef>
                <a:spcPct val="0"/>
              </a:spcBef>
              <a:buClrTx/>
              <a:buSzTx/>
              <a:buFont typeface="Wingdings" panose="05000000000000000000" pitchFamily="2" charset="2"/>
              <a:buChar char="Ø"/>
            </a:pPr>
            <a:r>
              <a:rPr lang="en-US" altLang="en-US" sz="1200" dirty="0">
                <a:solidFill>
                  <a:srgbClr val="FFFFFF"/>
                </a:solidFill>
              </a:rPr>
              <a:t>Consumer product design tools</a:t>
            </a:r>
          </a:p>
          <a:p>
            <a:pPr marL="171450" indent="-171450" eaLnBrk="1" hangingPunct="1">
              <a:lnSpc>
                <a:spcPct val="120000"/>
              </a:lnSpc>
              <a:spcBef>
                <a:spcPct val="0"/>
              </a:spcBef>
              <a:buClrTx/>
              <a:buSzTx/>
              <a:buFont typeface="Wingdings" panose="05000000000000000000" pitchFamily="2" charset="2"/>
              <a:buChar char="Ø"/>
            </a:pPr>
            <a:r>
              <a:rPr lang="en-US" altLang="en-US" sz="1200" dirty="0">
                <a:solidFill>
                  <a:srgbClr val="FFFFFF"/>
                </a:solidFill>
              </a:rPr>
              <a:t>Speed part modeling over multiple bodies and unique specification</a:t>
            </a:r>
          </a:p>
          <a:p>
            <a:pPr marL="171450" indent="-171450" eaLnBrk="1" hangingPunct="1">
              <a:lnSpc>
                <a:spcPct val="120000"/>
              </a:lnSpc>
              <a:spcBef>
                <a:spcPct val="0"/>
              </a:spcBef>
              <a:buClrTx/>
              <a:buSzTx/>
              <a:buFont typeface="Wingdings" panose="05000000000000000000" pitchFamily="2" charset="2"/>
              <a:buChar char="Ø"/>
            </a:pPr>
            <a:r>
              <a:rPr lang="en-US" altLang="en-US" sz="1200" dirty="0">
                <a:solidFill>
                  <a:srgbClr val="FFFFFF"/>
                </a:solidFill>
              </a:rPr>
              <a:t>Reference other parts directly and maintaining relationships with new part</a:t>
            </a:r>
          </a:p>
          <a:p>
            <a:pPr marL="171450" indent="-171450" eaLnBrk="1" hangingPunct="1">
              <a:lnSpc>
                <a:spcPct val="120000"/>
              </a:lnSpc>
              <a:spcBef>
                <a:spcPct val="0"/>
              </a:spcBef>
              <a:buClrTx/>
              <a:buSzTx/>
              <a:buFont typeface="Wingdings" panose="05000000000000000000" pitchFamily="2" charset="2"/>
              <a:buChar char="Ø"/>
            </a:pPr>
            <a:r>
              <a:rPr lang="en-US" altLang="en-US" sz="1200" dirty="0">
                <a:solidFill>
                  <a:srgbClr val="FFFFFF"/>
                </a:solidFill>
              </a:rPr>
              <a:t>Speed Assembly Design locating conflicting mate relationships</a:t>
            </a:r>
          </a:p>
        </p:txBody>
      </p:sp>
      <p:sp>
        <p:nvSpPr>
          <p:cNvPr id="11" name="TextBox 10"/>
          <p:cNvSpPr txBox="1">
            <a:spLocks noChangeArrowheads="1"/>
          </p:cNvSpPr>
          <p:nvPr/>
        </p:nvSpPr>
        <p:spPr bwMode="auto">
          <a:xfrm>
            <a:off x="5076825" y="4000500"/>
            <a:ext cx="30241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marL="171450" indent="-171450" eaLnBrk="1" hangingPunct="1">
              <a:spcBef>
                <a:spcPct val="0"/>
              </a:spcBef>
              <a:buClrTx/>
              <a:buSzTx/>
              <a:buFont typeface="Wingdings" panose="05000000000000000000" pitchFamily="2" charset="2"/>
              <a:buChar char="Ø"/>
            </a:pPr>
            <a:r>
              <a:rPr lang="en-US" altLang="en-US" sz="1200" dirty="0">
                <a:solidFill>
                  <a:srgbClr val="FFFFFF"/>
                </a:solidFill>
              </a:rPr>
              <a:t>Simulate True Motion and mechanical  interactions</a:t>
            </a:r>
          </a:p>
          <a:p>
            <a:pPr marL="171450" indent="-171450" eaLnBrk="1" hangingPunct="1">
              <a:spcBef>
                <a:spcPct val="0"/>
              </a:spcBef>
              <a:buClrTx/>
              <a:buSzTx/>
              <a:buFont typeface="Wingdings" panose="05000000000000000000" pitchFamily="2" charset="2"/>
              <a:buChar char="Ø"/>
            </a:pPr>
            <a:r>
              <a:rPr lang="en-US" altLang="en-US" sz="1200" dirty="0">
                <a:solidFill>
                  <a:srgbClr val="FFFFFF"/>
                </a:solidFill>
              </a:rPr>
              <a:t>Compound development with relation to geometrical prediction on function</a:t>
            </a:r>
          </a:p>
          <a:p>
            <a:pPr marL="171450" indent="-171450" eaLnBrk="1" hangingPunct="1">
              <a:spcBef>
                <a:spcPct val="0"/>
              </a:spcBef>
              <a:buClrTx/>
              <a:buSzTx/>
              <a:buFont typeface="Wingdings" panose="05000000000000000000" pitchFamily="2" charset="2"/>
              <a:buChar char="Ø"/>
            </a:pPr>
            <a:r>
              <a:rPr lang="en-US" altLang="en-US" sz="1200" dirty="0">
                <a:solidFill>
                  <a:srgbClr val="FFFFFF"/>
                </a:solidFill>
              </a:rPr>
              <a:t>Generate complex surfaces using Mold-Tech and </a:t>
            </a:r>
            <a:r>
              <a:rPr lang="en-US" altLang="en-US" sz="1200" dirty="0" err="1">
                <a:solidFill>
                  <a:srgbClr val="FFFFFF"/>
                </a:solidFill>
              </a:rPr>
              <a:t>Tenibac</a:t>
            </a:r>
            <a:endParaRPr lang="en-US" altLang="en-US" sz="1200" dirty="0">
              <a:solidFill>
                <a:srgbClr val="FFFFFF"/>
              </a:solidFill>
            </a:endParaRPr>
          </a:p>
          <a:p>
            <a:pPr marL="171450" indent="-171450" eaLnBrk="1" hangingPunct="1">
              <a:spcBef>
                <a:spcPct val="0"/>
              </a:spcBef>
              <a:buClrTx/>
              <a:buSzTx/>
              <a:buFont typeface="Wingdings" panose="05000000000000000000" pitchFamily="2" charset="2"/>
              <a:buChar char="Ø"/>
            </a:pPr>
            <a:r>
              <a:rPr lang="en-US" altLang="en-US" sz="1200" dirty="0">
                <a:solidFill>
                  <a:srgbClr val="FFFFFF"/>
                </a:solidFill>
              </a:rPr>
              <a:t>Product manipulation for material reduction or alternative geometrical outcome</a:t>
            </a:r>
          </a:p>
          <a:p>
            <a:pPr marL="171450" indent="-171450" eaLnBrk="1" hangingPunct="1">
              <a:spcBef>
                <a:spcPct val="0"/>
              </a:spcBef>
              <a:buClrTx/>
              <a:buSzTx/>
              <a:buFont typeface="Wingdings" panose="05000000000000000000" pitchFamily="2" charset="2"/>
              <a:buChar char="Ø"/>
            </a:pPr>
            <a:r>
              <a:rPr lang="en-US" altLang="en-US" sz="1200" dirty="0">
                <a:solidFill>
                  <a:srgbClr val="FFFFFF"/>
                </a:solidFill>
              </a:rPr>
              <a:t>Scale and pattern surfaces</a:t>
            </a:r>
          </a:p>
          <a:p>
            <a:pPr marL="171450" indent="-171450" eaLnBrk="1" hangingPunct="1">
              <a:spcBef>
                <a:spcPct val="0"/>
              </a:spcBef>
              <a:buClrTx/>
              <a:buSzTx/>
              <a:buFont typeface="Wingdings" panose="05000000000000000000" pitchFamily="2" charset="2"/>
              <a:buChar char="Ø"/>
            </a:pPr>
            <a:r>
              <a:rPr lang="en-US" altLang="en-US" sz="1200" dirty="0">
                <a:solidFill>
                  <a:srgbClr val="FFFFFF"/>
                </a:solidFill>
              </a:rPr>
              <a:t>Rapid prototyping</a:t>
            </a:r>
          </a:p>
          <a:p>
            <a:pPr marL="171450" indent="-171450" eaLnBrk="1" hangingPunct="1">
              <a:spcBef>
                <a:spcPct val="0"/>
              </a:spcBef>
              <a:buClrTx/>
              <a:buSzTx/>
              <a:buFont typeface="Wingdings" panose="05000000000000000000" pitchFamily="2" charset="2"/>
              <a:buChar char="Ø"/>
            </a:pPr>
            <a:r>
              <a:rPr lang="en-US" altLang="en-US" sz="1200" dirty="0">
                <a:solidFill>
                  <a:srgbClr val="FFFFFF"/>
                </a:solidFill>
              </a:rPr>
              <a:t>Sample one off tooling</a:t>
            </a:r>
          </a:p>
        </p:txBody>
      </p:sp>
      <p:sp>
        <p:nvSpPr>
          <p:cNvPr id="7" name="TextBox 6"/>
          <p:cNvSpPr txBox="1">
            <a:spLocks noChangeArrowheads="1"/>
          </p:cNvSpPr>
          <p:nvPr/>
        </p:nvSpPr>
        <p:spPr bwMode="auto">
          <a:xfrm>
            <a:off x="827089" y="1844675"/>
            <a:ext cx="7416800" cy="162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lnSpc>
                <a:spcPct val="130000"/>
              </a:lnSpc>
              <a:spcBef>
                <a:spcPct val="0"/>
              </a:spcBef>
              <a:buClrTx/>
              <a:buSzTx/>
              <a:buFontTx/>
              <a:buNone/>
            </a:pPr>
            <a:r>
              <a:rPr lang="en-US" altLang="en-US" sz="1300" dirty="0">
                <a:solidFill>
                  <a:srgbClr val="FFFFFF"/>
                </a:solidFill>
              </a:rPr>
              <a:t>     Shipping reliable production at competitive prices to our customers is only one part of the Coi Rubber Products advantage.  Run-of-the-mill parts can only go so far.  Coi Rubber is uniquely capable of providing comprehensive solutions to complex problems.  </a:t>
            </a:r>
          </a:p>
          <a:p>
            <a:pPr algn="ctr" eaLnBrk="1" hangingPunct="1">
              <a:lnSpc>
                <a:spcPct val="130000"/>
              </a:lnSpc>
              <a:spcBef>
                <a:spcPct val="0"/>
              </a:spcBef>
              <a:buClrTx/>
              <a:buSzTx/>
              <a:buFontTx/>
              <a:buNone/>
            </a:pPr>
            <a:endParaRPr lang="en-US" altLang="en-US" sz="1300" dirty="0">
              <a:solidFill>
                <a:srgbClr val="FFFFFF"/>
              </a:solidFill>
            </a:endParaRPr>
          </a:p>
          <a:p>
            <a:pPr algn="ctr" eaLnBrk="1" hangingPunct="1">
              <a:lnSpc>
                <a:spcPct val="130000"/>
              </a:lnSpc>
              <a:spcBef>
                <a:spcPct val="0"/>
              </a:spcBef>
              <a:buClrTx/>
              <a:buSzTx/>
              <a:buFontTx/>
              <a:buNone/>
            </a:pPr>
            <a:r>
              <a:rPr lang="en-US" altLang="en-US" sz="1300" dirty="0">
                <a:solidFill>
                  <a:srgbClr val="FFFFFF"/>
                </a:solidFill>
              </a:rPr>
              <a:t>     From custom material design, cost saving suggestions, to form-fit-and-function, our team is here to listen to your needs and develop the perfect solutions throughout your design process.</a:t>
            </a:r>
          </a:p>
        </p:txBody>
      </p:sp>
    </p:spTree>
    <p:extLst>
      <p:ext uri="{BB962C8B-B14F-4D97-AF65-F5344CB8AC3E}">
        <p14:creationId xmlns:p14="http://schemas.microsoft.com/office/powerpoint/2010/main" val="29864720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8"/>
          <p:cNvSpPr txBox="1">
            <a:spLocks noChangeArrowheads="1"/>
          </p:cNvSpPr>
          <p:nvPr/>
        </p:nvSpPr>
        <p:spPr bwMode="auto">
          <a:xfrm>
            <a:off x="323850" y="908050"/>
            <a:ext cx="85693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lnSpc>
                <a:spcPct val="120000"/>
              </a:lnSpc>
              <a:spcBef>
                <a:spcPct val="0"/>
              </a:spcBef>
              <a:buClrTx/>
              <a:buSzTx/>
              <a:buFontTx/>
              <a:buNone/>
            </a:pPr>
            <a:r>
              <a:rPr lang="cs-CZ" altLang="en-US" sz="2400" b="1" dirty="0">
                <a:solidFill>
                  <a:schemeClr val="bg1"/>
                </a:solidFill>
              </a:rPr>
              <a:t>Product </a:t>
            </a:r>
            <a:r>
              <a:rPr lang="en-US" altLang="en-US" sz="2400" b="1" dirty="0">
                <a:solidFill>
                  <a:schemeClr val="bg1"/>
                </a:solidFill>
              </a:rPr>
              <a:t>Review </a:t>
            </a:r>
            <a:r>
              <a:rPr lang="cs-CZ" altLang="en-US" sz="2400" b="1" dirty="0">
                <a:solidFill>
                  <a:schemeClr val="bg1"/>
                </a:solidFill>
              </a:rPr>
              <a:t>&amp; Engineering</a:t>
            </a:r>
          </a:p>
          <a:p>
            <a:pPr algn="ctr" eaLnBrk="1" hangingPunct="1">
              <a:lnSpc>
                <a:spcPct val="120000"/>
              </a:lnSpc>
              <a:spcBef>
                <a:spcPct val="0"/>
              </a:spcBef>
              <a:buClrTx/>
              <a:buSzTx/>
              <a:buFontTx/>
              <a:buNone/>
            </a:pPr>
            <a:endParaRPr lang="en-US" altLang="en-US" sz="1600" dirty="0">
              <a:solidFill>
                <a:schemeClr val="bg1"/>
              </a:solidFill>
            </a:endParaRPr>
          </a:p>
        </p:txBody>
      </p:sp>
      <p:sp>
        <p:nvSpPr>
          <p:cNvPr id="10" name="TextBox 9"/>
          <p:cNvSpPr txBox="1"/>
          <p:nvPr/>
        </p:nvSpPr>
        <p:spPr>
          <a:xfrm>
            <a:off x="179512" y="116632"/>
            <a:ext cx="3456384" cy="584776"/>
          </a:xfrm>
          <a:prstGeom prst="rect">
            <a:avLst/>
          </a:prstGeom>
          <a:noFill/>
        </p:spPr>
        <p:txBody>
          <a:bodyPr>
            <a:spAutoFit/>
          </a:bodyPr>
          <a:lstStyle/>
          <a:p>
            <a:pPr algn="ctr">
              <a:defRPr/>
            </a:pPr>
            <a:r>
              <a:rPr lang="en-US" sz="3200" b="1" dirty="0">
                <a:solidFill>
                  <a:srgbClr val="FFFFFF"/>
                </a:solidFill>
                <a:effectLst>
                  <a:reflection blurRad="6350" stA="60000" endA="900" endPos="58000" dir="5400000" sy="-100000" algn="bl" rotWithShape="0"/>
                </a:effectLst>
                <a:latin typeface="Arial" charset="0"/>
                <a:ea typeface="宋体" charset="0"/>
                <a:cs typeface="宋体" charset="0"/>
              </a:rPr>
              <a:t>ENGINEERING</a:t>
            </a:r>
          </a:p>
        </p:txBody>
      </p:sp>
      <p:sp>
        <p:nvSpPr>
          <p:cNvPr id="6" name="TextBox 5"/>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sp>
        <p:nvSpPr>
          <p:cNvPr id="3" name="TextBox 2"/>
          <p:cNvSpPr txBox="1"/>
          <p:nvPr/>
        </p:nvSpPr>
        <p:spPr>
          <a:xfrm>
            <a:off x="827088" y="3651250"/>
            <a:ext cx="7416800" cy="277813"/>
          </a:xfrm>
          <a:prstGeom prst="rect">
            <a:avLst/>
          </a:prstGeom>
          <a:solidFill>
            <a:schemeClr val="accent4">
              <a:lumMod val="50000"/>
              <a:lumOff val="50000"/>
            </a:schemeClr>
          </a:solidFill>
        </p:spPr>
        <p:txBody>
          <a:bodyPr>
            <a:spAutoFit/>
          </a:bodyPr>
          <a:lstStyle/>
          <a:p>
            <a:pPr algn="ctr">
              <a:defRPr/>
            </a:pPr>
            <a:r>
              <a:rPr lang="pt-BR" sz="1200" b="1" dirty="0">
                <a:solidFill>
                  <a:srgbClr val="FFFFFF"/>
                </a:solidFill>
                <a:latin typeface="Arial" charset="0"/>
                <a:ea typeface="宋体" charset="0"/>
                <a:cs typeface="宋体" charset="0"/>
              </a:rPr>
              <a:t>Standards and Specifications (incl., not limited to):</a:t>
            </a:r>
            <a:endParaRPr lang="en-US" sz="1200" b="1" dirty="0">
              <a:solidFill>
                <a:srgbClr val="FFFFFF"/>
              </a:solidFill>
              <a:latin typeface="Arial" charset="0"/>
              <a:ea typeface="宋体" charset="0"/>
              <a:cs typeface="宋体" charset="0"/>
            </a:endParaRPr>
          </a:p>
        </p:txBody>
      </p:sp>
      <p:sp>
        <p:nvSpPr>
          <p:cNvPr id="4" name="TextBox 3"/>
          <p:cNvSpPr txBox="1">
            <a:spLocks noChangeArrowheads="1"/>
          </p:cNvSpPr>
          <p:nvPr/>
        </p:nvSpPr>
        <p:spPr bwMode="auto">
          <a:xfrm>
            <a:off x="827088" y="4005262"/>
            <a:ext cx="3668712"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lnSpc>
                <a:spcPct val="120000"/>
              </a:lnSpc>
              <a:spcBef>
                <a:spcPct val="0"/>
              </a:spcBef>
              <a:buClrTx/>
              <a:buSzTx/>
              <a:buNone/>
            </a:pPr>
            <a:r>
              <a:rPr lang="en-US" altLang="en-US" sz="1200" dirty="0">
                <a:solidFill>
                  <a:srgbClr val="FFFFFF"/>
                </a:solidFill>
              </a:rPr>
              <a:t>• ASTM</a:t>
            </a:r>
          </a:p>
          <a:p>
            <a:pPr eaLnBrk="1" hangingPunct="1">
              <a:lnSpc>
                <a:spcPct val="120000"/>
              </a:lnSpc>
              <a:spcBef>
                <a:spcPct val="0"/>
              </a:spcBef>
              <a:buClrTx/>
              <a:buSzTx/>
              <a:buNone/>
            </a:pPr>
            <a:r>
              <a:rPr lang="en-US" altLang="en-US" sz="1200" dirty="0">
                <a:solidFill>
                  <a:srgbClr val="FFFFFF"/>
                </a:solidFill>
              </a:rPr>
              <a:t>• SAE</a:t>
            </a:r>
          </a:p>
          <a:p>
            <a:pPr eaLnBrk="1" hangingPunct="1">
              <a:lnSpc>
                <a:spcPct val="120000"/>
              </a:lnSpc>
              <a:spcBef>
                <a:spcPct val="0"/>
              </a:spcBef>
              <a:buClrTx/>
              <a:buSzTx/>
              <a:buNone/>
            </a:pPr>
            <a:r>
              <a:rPr lang="en-US" altLang="en-US" sz="1200" dirty="0">
                <a:solidFill>
                  <a:srgbClr val="FFFFFF"/>
                </a:solidFill>
              </a:rPr>
              <a:t>• ISO</a:t>
            </a:r>
          </a:p>
          <a:p>
            <a:pPr eaLnBrk="1" hangingPunct="1">
              <a:lnSpc>
                <a:spcPct val="120000"/>
              </a:lnSpc>
              <a:spcBef>
                <a:spcPct val="0"/>
              </a:spcBef>
              <a:buClrTx/>
              <a:buSzTx/>
              <a:buNone/>
            </a:pPr>
            <a:r>
              <a:rPr lang="en-US" altLang="en-US" sz="1200" dirty="0">
                <a:solidFill>
                  <a:srgbClr val="FFFFFF"/>
                </a:solidFill>
              </a:rPr>
              <a:t>• RMA</a:t>
            </a:r>
          </a:p>
          <a:p>
            <a:pPr eaLnBrk="1" hangingPunct="1">
              <a:lnSpc>
                <a:spcPct val="120000"/>
              </a:lnSpc>
              <a:spcBef>
                <a:spcPct val="0"/>
              </a:spcBef>
              <a:buClrTx/>
              <a:buSzTx/>
              <a:buNone/>
            </a:pPr>
            <a:r>
              <a:rPr lang="en-US" altLang="en-US" sz="1200" dirty="0">
                <a:solidFill>
                  <a:srgbClr val="FFFFFF"/>
                </a:solidFill>
              </a:rPr>
              <a:t>• DIN</a:t>
            </a:r>
          </a:p>
          <a:p>
            <a:pPr eaLnBrk="1" hangingPunct="1">
              <a:lnSpc>
                <a:spcPct val="120000"/>
              </a:lnSpc>
              <a:spcBef>
                <a:spcPct val="0"/>
              </a:spcBef>
              <a:buClrTx/>
              <a:buSzTx/>
              <a:buNone/>
            </a:pPr>
            <a:r>
              <a:rPr lang="en-US" altLang="en-US" sz="1200" dirty="0">
                <a:solidFill>
                  <a:srgbClr val="FFFFFF"/>
                </a:solidFill>
              </a:rPr>
              <a:t>• JIS</a:t>
            </a:r>
          </a:p>
          <a:p>
            <a:pPr eaLnBrk="1" hangingPunct="1">
              <a:lnSpc>
                <a:spcPct val="120000"/>
              </a:lnSpc>
              <a:spcBef>
                <a:spcPct val="0"/>
              </a:spcBef>
              <a:buClrTx/>
              <a:buSzTx/>
              <a:buNone/>
            </a:pPr>
            <a:r>
              <a:rPr lang="en-US" altLang="en-US" sz="1200" dirty="0">
                <a:solidFill>
                  <a:srgbClr val="FFFFFF"/>
                </a:solidFill>
              </a:rPr>
              <a:t>• Mold-Tech</a:t>
            </a:r>
          </a:p>
          <a:p>
            <a:pPr eaLnBrk="1" hangingPunct="1">
              <a:lnSpc>
                <a:spcPct val="120000"/>
              </a:lnSpc>
              <a:spcBef>
                <a:spcPct val="0"/>
              </a:spcBef>
              <a:buClrTx/>
              <a:buSzTx/>
              <a:buNone/>
            </a:pPr>
            <a:r>
              <a:rPr lang="en-US" altLang="en-US" sz="1200" dirty="0">
                <a:solidFill>
                  <a:srgbClr val="FFFFFF"/>
                </a:solidFill>
              </a:rPr>
              <a:t>• </a:t>
            </a:r>
            <a:r>
              <a:rPr lang="en-US" altLang="en-US" sz="1200" dirty="0" err="1">
                <a:solidFill>
                  <a:srgbClr val="FFFFFF"/>
                </a:solidFill>
              </a:rPr>
              <a:t>Tenibac</a:t>
            </a:r>
            <a:br>
              <a:rPr lang="en-US" altLang="en-US" sz="1200" dirty="0">
                <a:solidFill>
                  <a:srgbClr val="FFFFFF"/>
                </a:solidFill>
              </a:rPr>
            </a:br>
            <a:r>
              <a:rPr lang="en-US" altLang="en-US" sz="1200" dirty="0">
                <a:solidFill>
                  <a:srgbClr val="FFFFFF"/>
                </a:solidFill>
              </a:rPr>
              <a:t>• Pantone</a:t>
            </a:r>
          </a:p>
        </p:txBody>
      </p:sp>
      <p:sp>
        <p:nvSpPr>
          <p:cNvPr id="7" name="TextBox 6"/>
          <p:cNvSpPr txBox="1">
            <a:spLocks noChangeArrowheads="1"/>
          </p:cNvSpPr>
          <p:nvPr/>
        </p:nvSpPr>
        <p:spPr bwMode="auto">
          <a:xfrm>
            <a:off x="838200" y="1690893"/>
            <a:ext cx="7343775" cy="174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lnSpc>
                <a:spcPct val="130000"/>
              </a:lnSpc>
              <a:spcBef>
                <a:spcPct val="0"/>
              </a:spcBef>
              <a:buClrTx/>
              <a:buSzTx/>
              <a:buNone/>
            </a:pPr>
            <a:r>
              <a:rPr lang="en-US" altLang="en-US" sz="1400" dirty="0">
                <a:solidFill>
                  <a:srgbClr val="FFFFFF"/>
                </a:solidFill>
              </a:rPr>
              <a:t>We have accumulated a vast library of documentation and experience in technical standards over the years – from well-known American standards like ASTM, SAE, and RMA to internationally recognized standards such as ISO, DIN, and JIS.</a:t>
            </a:r>
          </a:p>
          <a:p>
            <a:pPr algn="ctr" eaLnBrk="1" hangingPunct="1">
              <a:lnSpc>
                <a:spcPct val="130000"/>
              </a:lnSpc>
              <a:spcBef>
                <a:spcPct val="0"/>
              </a:spcBef>
              <a:buClrTx/>
              <a:buSzTx/>
              <a:buNone/>
            </a:pPr>
            <a:endParaRPr lang="en-US" altLang="en-US" sz="1400" dirty="0">
              <a:solidFill>
                <a:srgbClr val="FFFFFF"/>
              </a:solidFill>
            </a:endParaRPr>
          </a:p>
          <a:p>
            <a:pPr algn="ctr" eaLnBrk="1" hangingPunct="1">
              <a:lnSpc>
                <a:spcPct val="130000"/>
              </a:lnSpc>
              <a:spcBef>
                <a:spcPct val="0"/>
              </a:spcBef>
              <a:buClrTx/>
              <a:buSzTx/>
              <a:buNone/>
            </a:pPr>
            <a:r>
              <a:rPr lang="en-US" altLang="en-US" sz="1400" dirty="0">
                <a:solidFill>
                  <a:srgbClr val="FFFFFF"/>
                </a:solidFill>
              </a:rPr>
              <a:t>Additionally, our library of documentation and experience includes OEM specific standards as well as catering to customer-defined unique testing requirements.</a:t>
            </a:r>
          </a:p>
        </p:txBody>
      </p:sp>
      <p:sp>
        <p:nvSpPr>
          <p:cNvPr id="12" name="TextBox 11"/>
          <p:cNvSpPr txBox="1">
            <a:spLocks noChangeArrowheads="1"/>
          </p:cNvSpPr>
          <p:nvPr/>
        </p:nvSpPr>
        <p:spPr bwMode="auto">
          <a:xfrm>
            <a:off x="3353594" y="3988272"/>
            <a:ext cx="3668712"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lnSpc>
                <a:spcPct val="120000"/>
              </a:lnSpc>
              <a:spcBef>
                <a:spcPct val="0"/>
              </a:spcBef>
              <a:buClrTx/>
              <a:buSzTx/>
              <a:buNone/>
            </a:pPr>
            <a:r>
              <a:rPr lang="en-US" altLang="en-US" sz="1200" dirty="0">
                <a:solidFill>
                  <a:srgbClr val="FFFFFF"/>
                </a:solidFill>
              </a:rPr>
              <a:t>• HES</a:t>
            </a:r>
          </a:p>
          <a:p>
            <a:pPr eaLnBrk="1" hangingPunct="1">
              <a:lnSpc>
                <a:spcPct val="120000"/>
              </a:lnSpc>
              <a:spcBef>
                <a:spcPct val="0"/>
              </a:spcBef>
              <a:buClrTx/>
              <a:buSzTx/>
              <a:buNone/>
            </a:pPr>
            <a:r>
              <a:rPr lang="en-US" altLang="en-US" sz="1200" dirty="0">
                <a:solidFill>
                  <a:srgbClr val="FFFFFF"/>
                </a:solidFill>
              </a:rPr>
              <a:t>• Ford</a:t>
            </a:r>
          </a:p>
          <a:p>
            <a:pPr eaLnBrk="1" hangingPunct="1">
              <a:lnSpc>
                <a:spcPct val="120000"/>
              </a:lnSpc>
              <a:spcBef>
                <a:spcPct val="0"/>
              </a:spcBef>
              <a:buClrTx/>
              <a:buSzTx/>
              <a:buNone/>
            </a:pPr>
            <a:r>
              <a:rPr lang="en-US" altLang="en-US" sz="1200" dirty="0">
                <a:solidFill>
                  <a:srgbClr val="FFFFFF"/>
                </a:solidFill>
              </a:rPr>
              <a:t>• Toyota</a:t>
            </a:r>
          </a:p>
          <a:p>
            <a:pPr eaLnBrk="1" hangingPunct="1">
              <a:lnSpc>
                <a:spcPct val="120000"/>
              </a:lnSpc>
              <a:spcBef>
                <a:spcPct val="0"/>
              </a:spcBef>
              <a:buClrTx/>
              <a:buSzTx/>
              <a:buNone/>
            </a:pPr>
            <a:r>
              <a:rPr lang="en-US" altLang="en-US" sz="1200" dirty="0">
                <a:solidFill>
                  <a:srgbClr val="FFFFFF"/>
                </a:solidFill>
              </a:rPr>
              <a:t>• CAT</a:t>
            </a:r>
          </a:p>
          <a:p>
            <a:pPr eaLnBrk="1" hangingPunct="1">
              <a:lnSpc>
                <a:spcPct val="120000"/>
              </a:lnSpc>
              <a:spcBef>
                <a:spcPct val="0"/>
              </a:spcBef>
              <a:buClrTx/>
              <a:buSzTx/>
              <a:buNone/>
            </a:pPr>
            <a:r>
              <a:rPr lang="en-US" altLang="en-US" sz="1200" dirty="0">
                <a:solidFill>
                  <a:srgbClr val="FFFFFF"/>
                </a:solidFill>
              </a:rPr>
              <a:t>• CNH </a:t>
            </a:r>
          </a:p>
          <a:p>
            <a:pPr eaLnBrk="1" hangingPunct="1">
              <a:lnSpc>
                <a:spcPct val="120000"/>
              </a:lnSpc>
              <a:spcBef>
                <a:spcPct val="0"/>
              </a:spcBef>
              <a:buClrTx/>
              <a:buSzTx/>
              <a:buNone/>
            </a:pPr>
            <a:r>
              <a:rPr lang="en-US" altLang="en-US" sz="1200" dirty="0">
                <a:solidFill>
                  <a:srgbClr val="FFFFFF"/>
                </a:solidFill>
              </a:rPr>
              <a:t>• John Deere</a:t>
            </a:r>
          </a:p>
          <a:p>
            <a:pPr eaLnBrk="1" hangingPunct="1">
              <a:lnSpc>
                <a:spcPct val="120000"/>
              </a:lnSpc>
              <a:spcBef>
                <a:spcPct val="0"/>
              </a:spcBef>
              <a:buClrTx/>
              <a:buSzTx/>
              <a:buNone/>
            </a:pPr>
            <a:r>
              <a:rPr lang="en-US" altLang="en-US" sz="1200" dirty="0">
                <a:solidFill>
                  <a:srgbClr val="FFFFFF"/>
                </a:solidFill>
              </a:rPr>
              <a:t>• PACCAR</a:t>
            </a:r>
          </a:p>
          <a:p>
            <a:pPr eaLnBrk="1" hangingPunct="1">
              <a:lnSpc>
                <a:spcPct val="120000"/>
              </a:lnSpc>
              <a:spcBef>
                <a:spcPct val="0"/>
              </a:spcBef>
              <a:buClrTx/>
              <a:buSzTx/>
              <a:buNone/>
            </a:pPr>
            <a:r>
              <a:rPr lang="en-US" altLang="en-US" sz="1200" dirty="0">
                <a:solidFill>
                  <a:srgbClr val="FFFFFF"/>
                </a:solidFill>
              </a:rPr>
              <a:t>• GE</a:t>
            </a:r>
          </a:p>
          <a:p>
            <a:pPr eaLnBrk="1" hangingPunct="1">
              <a:lnSpc>
                <a:spcPct val="120000"/>
              </a:lnSpc>
              <a:spcBef>
                <a:spcPct val="0"/>
              </a:spcBef>
              <a:buClrTx/>
              <a:buSzTx/>
              <a:buNone/>
            </a:pPr>
            <a:r>
              <a:rPr lang="en-US" altLang="en-US" sz="1200" dirty="0">
                <a:solidFill>
                  <a:srgbClr val="FFFFFF"/>
                </a:solidFill>
              </a:rPr>
              <a:t>• 3M</a:t>
            </a:r>
          </a:p>
        </p:txBody>
      </p:sp>
      <p:sp>
        <p:nvSpPr>
          <p:cNvPr id="11" name="TextBox 10">
            <a:extLst>
              <a:ext uri="{FF2B5EF4-FFF2-40B4-BE49-F238E27FC236}">
                <a16:creationId xmlns:a16="http://schemas.microsoft.com/office/drawing/2014/main" id="{486817E4-5B92-4120-8E3D-E7D4BB7D828F}"/>
              </a:ext>
            </a:extLst>
          </p:cNvPr>
          <p:cNvSpPr txBox="1">
            <a:spLocks noChangeArrowheads="1"/>
          </p:cNvSpPr>
          <p:nvPr/>
        </p:nvSpPr>
        <p:spPr bwMode="auto">
          <a:xfrm>
            <a:off x="5905993" y="3996767"/>
            <a:ext cx="3668712"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lnSpc>
                <a:spcPct val="120000"/>
              </a:lnSpc>
              <a:spcBef>
                <a:spcPct val="0"/>
              </a:spcBef>
              <a:buClrTx/>
              <a:buSzTx/>
              <a:buNone/>
            </a:pPr>
            <a:r>
              <a:rPr lang="en-US" altLang="en-US" sz="1200" dirty="0">
                <a:solidFill>
                  <a:srgbClr val="FFFFFF"/>
                </a:solidFill>
              </a:rPr>
              <a:t>• IGS</a:t>
            </a:r>
          </a:p>
          <a:p>
            <a:pPr eaLnBrk="1" hangingPunct="1">
              <a:lnSpc>
                <a:spcPct val="120000"/>
              </a:lnSpc>
              <a:spcBef>
                <a:spcPct val="0"/>
              </a:spcBef>
              <a:buClrTx/>
              <a:buSzTx/>
              <a:buNone/>
            </a:pPr>
            <a:r>
              <a:rPr lang="en-US" altLang="en-US" sz="1200" dirty="0">
                <a:solidFill>
                  <a:srgbClr val="FFFFFF"/>
                </a:solidFill>
              </a:rPr>
              <a:t>• STEP</a:t>
            </a:r>
          </a:p>
          <a:p>
            <a:pPr eaLnBrk="1" hangingPunct="1">
              <a:lnSpc>
                <a:spcPct val="120000"/>
              </a:lnSpc>
              <a:spcBef>
                <a:spcPct val="0"/>
              </a:spcBef>
              <a:buClrTx/>
              <a:buSzTx/>
              <a:buNone/>
            </a:pPr>
            <a:r>
              <a:rPr lang="en-US" altLang="en-US" sz="1200" dirty="0">
                <a:solidFill>
                  <a:srgbClr val="FFFFFF"/>
                </a:solidFill>
              </a:rPr>
              <a:t>• CATIA</a:t>
            </a:r>
          </a:p>
          <a:p>
            <a:pPr eaLnBrk="1" hangingPunct="1">
              <a:lnSpc>
                <a:spcPct val="120000"/>
              </a:lnSpc>
              <a:spcBef>
                <a:spcPct val="0"/>
              </a:spcBef>
              <a:buClrTx/>
              <a:buSzTx/>
              <a:buNone/>
            </a:pPr>
            <a:r>
              <a:rPr lang="en-US" altLang="en-US" sz="1200" dirty="0">
                <a:solidFill>
                  <a:srgbClr val="FFFFFF"/>
                </a:solidFill>
              </a:rPr>
              <a:t>• PRT</a:t>
            </a:r>
          </a:p>
          <a:p>
            <a:pPr eaLnBrk="1" hangingPunct="1">
              <a:lnSpc>
                <a:spcPct val="120000"/>
              </a:lnSpc>
              <a:spcBef>
                <a:spcPct val="0"/>
              </a:spcBef>
              <a:buClrTx/>
              <a:buSzTx/>
              <a:buNone/>
            </a:pPr>
            <a:r>
              <a:rPr lang="en-US" altLang="en-US" sz="1200" dirty="0">
                <a:solidFill>
                  <a:srgbClr val="FFFFFF"/>
                </a:solidFill>
              </a:rPr>
              <a:t>• STL</a:t>
            </a:r>
          </a:p>
          <a:p>
            <a:pPr eaLnBrk="1" hangingPunct="1">
              <a:lnSpc>
                <a:spcPct val="120000"/>
              </a:lnSpc>
              <a:spcBef>
                <a:spcPct val="0"/>
              </a:spcBef>
              <a:buClrTx/>
              <a:buSzTx/>
              <a:buNone/>
            </a:pPr>
            <a:r>
              <a:rPr lang="en-US" altLang="en-US" sz="1200" dirty="0">
                <a:solidFill>
                  <a:srgbClr val="FFFFFF"/>
                </a:solidFill>
              </a:rPr>
              <a:t>• DWG </a:t>
            </a:r>
          </a:p>
          <a:p>
            <a:pPr eaLnBrk="1" hangingPunct="1">
              <a:lnSpc>
                <a:spcPct val="120000"/>
              </a:lnSpc>
              <a:spcBef>
                <a:spcPct val="0"/>
              </a:spcBef>
              <a:buClrTx/>
              <a:buSzTx/>
              <a:buNone/>
            </a:pPr>
            <a:r>
              <a:rPr lang="en-US" altLang="en-US" sz="1200" dirty="0">
                <a:solidFill>
                  <a:srgbClr val="FFFFFF"/>
                </a:solidFill>
              </a:rPr>
              <a:t>• DXF</a:t>
            </a:r>
          </a:p>
          <a:p>
            <a:pPr eaLnBrk="1" hangingPunct="1">
              <a:lnSpc>
                <a:spcPct val="120000"/>
              </a:lnSpc>
              <a:spcBef>
                <a:spcPct val="0"/>
              </a:spcBef>
              <a:buClrTx/>
              <a:buSzTx/>
              <a:buNone/>
            </a:pPr>
            <a:r>
              <a:rPr lang="en-US" altLang="en-US" sz="1200" dirty="0">
                <a:solidFill>
                  <a:srgbClr val="FFFFFF"/>
                </a:solidFill>
              </a:rPr>
              <a:t>• PDF</a:t>
            </a:r>
          </a:p>
          <a:p>
            <a:pPr eaLnBrk="1" hangingPunct="1">
              <a:lnSpc>
                <a:spcPct val="120000"/>
              </a:lnSpc>
              <a:spcBef>
                <a:spcPct val="0"/>
              </a:spcBef>
              <a:buClrTx/>
              <a:buSzTx/>
              <a:buNone/>
            </a:pPr>
            <a:r>
              <a:rPr lang="en-US" altLang="en-US" sz="1200" dirty="0">
                <a:solidFill>
                  <a:srgbClr val="FFFFFF"/>
                </a:solidFill>
              </a:rPr>
              <a:t>• TIFF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8"/>
          <p:cNvSpPr txBox="1">
            <a:spLocks noChangeArrowheads="1"/>
          </p:cNvSpPr>
          <p:nvPr/>
        </p:nvSpPr>
        <p:spPr bwMode="auto">
          <a:xfrm>
            <a:off x="323850" y="908050"/>
            <a:ext cx="85693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lnSpc>
                <a:spcPct val="120000"/>
              </a:lnSpc>
              <a:spcBef>
                <a:spcPct val="0"/>
              </a:spcBef>
              <a:buClrTx/>
              <a:buSzTx/>
              <a:buFontTx/>
              <a:buNone/>
            </a:pPr>
            <a:r>
              <a:rPr lang="cs-CZ" altLang="en-US" sz="2400" b="1" dirty="0">
                <a:solidFill>
                  <a:schemeClr val="bg1"/>
                </a:solidFill>
              </a:rPr>
              <a:t>Product </a:t>
            </a:r>
            <a:r>
              <a:rPr lang="en-US" altLang="en-US" sz="2400" b="1" dirty="0">
                <a:solidFill>
                  <a:schemeClr val="bg1"/>
                </a:solidFill>
              </a:rPr>
              <a:t>Review</a:t>
            </a:r>
            <a:r>
              <a:rPr lang="cs-CZ" altLang="en-US" sz="2400" b="1" dirty="0">
                <a:solidFill>
                  <a:schemeClr val="bg1"/>
                </a:solidFill>
              </a:rPr>
              <a:t> &amp; Engineering</a:t>
            </a:r>
          </a:p>
          <a:p>
            <a:pPr algn="ctr" eaLnBrk="1" hangingPunct="1">
              <a:lnSpc>
                <a:spcPct val="120000"/>
              </a:lnSpc>
              <a:spcBef>
                <a:spcPct val="0"/>
              </a:spcBef>
              <a:buClrTx/>
              <a:buSzTx/>
              <a:buFontTx/>
              <a:buNone/>
            </a:pPr>
            <a:r>
              <a:rPr lang="cs-CZ" altLang="en-US" sz="1600" dirty="0">
                <a:solidFill>
                  <a:schemeClr val="bg1"/>
                </a:solidFill>
              </a:rPr>
              <a:t>Our Engineers Solve Problems &amp; Save You Money</a:t>
            </a:r>
            <a:endParaRPr lang="en-US" altLang="en-US" sz="1600" dirty="0">
              <a:solidFill>
                <a:schemeClr val="bg1"/>
              </a:solidFill>
            </a:endParaRPr>
          </a:p>
        </p:txBody>
      </p:sp>
      <p:sp>
        <p:nvSpPr>
          <p:cNvPr id="10" name="TextBox 9"/>
          <p:cNvSpPr txBox="1"/>
          <p:nvPr/>
        </p:nvSpPr>
        <p:spPr>
          <a:xfrm>
            <a:off x="179512" y="116632"/>
            <a:ext cx="3456384" cy="584776"/>
          </a:xfrm>
          <a:prstGeom prst="rect">
            <a:avLst/>
          </a:prstGeom>
          <a:noFill/>
        </p:spPr>
        <p:txBody>
          <a:bodyPr>
            <a:spAutoFit/>
          </a:bodyPr>
          <a:lstStyle/>
          <a:p>
            <a:pPr algn="ctr">
              <a:defRPr/>
            </a:pPr>
            <a:r>
              <a:rPr lang="en-US" sz="3200" b="1" dirty="0">
                <a:solidFill>
                  <a:srgbClr val="FFFFFF"/>
                </a:solidFill>
                <a:effectLst>
                  <a:reflection blurRad="6350" stA="60000" endA="900" endPos="58000" dir="5400000" sy="-100000" algn="bl" rotWithShape="0"/>
                </a:effectLst>
                <a:latin typeface="Arial" charset="0"/>
                <a:ea typeface="宋体" charset="0"/>
                <a:cs typeface="宋体" charset="0"/>
              </a:rPr>
              <a:t>ENGINEERING</a:t>
            </a:r>
          </a:p>
        </p:txBody>
      </p:sp>
      <p:sp>
        <p:nvSpPr>
          <p:cNvPr id="6" name="TextBox 5"/>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sp>
        <p:nvSpPr>
          <p:cNvPr id="7" name="TextBox 6"/>
          <p:cNvSpPr txBox="1">
            <a:spLocks noChangeArrowheads="1"/>
          </p:cNvSpPr>
          <p:nvPr/>
        </p:nvSpPr>
        <p:spPr bwMode="auto">
          <a:xfrm>
            <a:off x="900113" y="1997075"/>
            <a:ext cx="7343775"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lnSpc>
                <a:spcPct val="90000"/>
              </a:lnSpc>
              <a:spcBef>
                <a:spcPct val="0"/>
              </a:spcBef>
              <a:buClrTx/>
              <a:buSzTx/>
              <a:buFont typeface="Wingdings" panose="05000000000000000000" pitchFamily="2" charset="2"/>
              <a:buChar char="ü"/>
            </a:pPr>
            <a:r>
              <a:rPr lang="en-US" altLang="en-US" sz="1400" dirty="0">
                <a:solidFill>
                  <a:srgbClr val="FFFFFF"/>
                </a:solidFill>
              </a:rPr>
              <a:t>Your business and profitability is important to us.  If our products perform better, last longer, or simply outperform a competitor’s component, we’ve effectively brought value to your business. </a:t>
            </a:r>
          </a:p>
          <a:p>
            <a:pPr eaLnBrk="1" hangingPunct="1">
              <a:lnSpc>
                <a:spcPct val="90000"/>
              </a:lnSpc>
              <a:spcBef>
                <a:spcPct val="0"/>
              </a:spcBef>
              <a:buClrTx/>
              <a:buSzTx/>
              <a:buFont typeface="Wingdings" panose="05000000000000000000" pitchFamily="2" charset="2"/>
              <a:buChar char="ü"/>
            </a:pPr>
            <a:endParaRPr lang="en-US" altLang="en-US" sz="1400" dirty="0">
              <a:solidFill>
                <a:srgbClr val="FFFFFF"/>
              </a:solidFill>
            </a:endParaRPr>
          </a:p>
          <a:p>
            <a:pPr eaLnBrk="1" hangingPunct="1">
              <a:lnSpc>
                <a:spcPct val="90000"/>
              </a:lnSpc>
              <a:spcBef>
                <a:spcPct val="0"/>
              </a:spcBef>
              <a:buClrTx/>
              <a:buSzTx/>
              <a:buFont typeface="Wingdings" panose="05000000000000000000" pitchFamily="2" charset="2"/>
              <a:buChar char="ü"/>
            </a:pPr>
            <a:r>
              <a:rPr lang="en-US" altLang="en-US" sz="1400" dirty="0">
                <a:solidFill>
                  <a:srgbClr val="FFFFFF"/>
                </a:solidFill>
              </a:rPr>
              <a:t>That’s why our product design and engineering team has expertise not just in mechanical engineering, but in the rubber and plastic materials, mold making, and testing.  </a:t>
            </a:r>
          </a:p>
          <a:p>
            <a:pPr eaLnBrk="1" hangingPunct="1">
              <a:lnSpc>
                <a:spcPct val="90000"/>
              </a:lnSpc>
              <a:spcBef>
                <a:spcPct val="0"/>
              </a:spcBef>
              <a:buClrTx/>
              <a:buSzTx/>
              <a:buFont typeface="Wingdings" panose="05000000000000000000" pitchFamily="2" charset="2"/>
              <a:buChar char="ü"/>
            </a:pPr>
            <a:endParaRPr lang="en-US" altLang="en-US" sz="1400" dirty="0">
              <a:solidFill>
                <a:srgbClr val="FFFFFF"/>
              </a:solidFill>
            </a:endParaRPr>
          </a:p>
          <a:p>
            <a:pPr eaLnBrk="1" hangingPunct="1">
              <a:lnSpc>
                <a:spcPct val="90000"/>
              </a:lnSpc>
              <a:spcBef>
                <a:spcPct val="0"/>
              </a:spcBef>
              <a:buClrTx/>
              <a:buSzTx/>
              <a:buFont typeface="Wingdings" panose="05000000000000000000" pitchFamily="2" charset="2"/>
              <a:buChar char="ü"/>
            </a:pPr>
            <a:r>
              <a:rPr lang="en-US" altLang="en-US" sz="1400" dirty="0">
                <a:solidFill>
                  <a:srgbClr val="FFFFFF"/>
                </a:solidFill>
              </a:rPr>
              <a:t>The group includes members with specialized expertise in specific product lines, including molded hoses, shaft seals, molded surfacing products and vibration-control products. </a:t>
            </a:r>
          </a:p>
          <a:p>
            <a:pPr eaLnBrk="1" hangingPunct="1">
              <a:lnSpc>
                <a:spcPct val="90000"/>
              </a:lnSpc>
              <a:spcBef>
                <a:spcPct val="0"/>
              </a:spcBef>
              <a:buClrTx/>
              <a:buSzTx/>
              <a:buFont typeface="Wingdings" panose="05000000000000000000" pitchFamily="2" charset="2"/>
              <a:buChar char="ü"/>
            </a:pPr>
            <a:endParaRPr lang="en-US" altLang="en-US" sz="1400" dirty="0">
              <a:solidFill>
                <a:srgbClr val="FFFFFF"/>
              </a:solidFill>
            </a:endParaRPr>
          </a:p>
          <a:p>
            <a:pPr eaLnBrk="1" hangingPunct="1">
              <a:lnSpc>
                <a:spcPct val="90000"/>
              </a:lnSpc>
              <a:spcBef>
                <a:spcPct val="0"/>
              </a:spcBef>
              <a:buClrTx/>
              <a:buSzTx/>
              <a:buFont typeface="Wingdings" panose="05000000000000000000" pitchFamily="2" charset="2"/>
              <a:buChar char="ü"/>
            </a:pPr>
            <a:r>
              <a:rPr lang="en-US" altLang="en-US" sz="1400" dirty="0">
                <a:solidFill>
                  <a:srgbClr val="FFFFFF"/>
                </a:solidFill>
              </a:rPr>
              <a:t>Our team members use the latest design and testing technology to create drawings that are compatible with customers’ systems and to verify that parts can withstand real-world demands for both performance and manufacturability. </a:t>
            </a:r>
          </a:p>
          <a:p>
            <a:pPr eaLnBrk="1" hangingPunct="1">
              <a:lnSpc>
                <a:spcPct val="90000"/>
              </a:lnSpc>
              <a:spcBef>
                <a:spcPct val="0"/>
              </a:spcBef>
              <a:buClrTx/>
              <a:buSzTx/>
              <a:buFont typeface="Wingdings" panose="05000000000000000000" pitchFamily="2" charset="2"/>
              <a:buChar char="ü"/>
            </a:pPr>
            <a:endParaRPr lang="en-US" altLang="en-US" sz="1400" dirty="0">
              <a:solidFill>
                <a:srgbClr val="FFFFFF"/>
              </a:solidFill>
            </a:endParaRPr>
          </a:p>
          <a:p>
            <a:pPr eaLnBrk="1" hangingPunct="1">
              <a:lnSpc>
                <a:spcPct val="90000"/>
              </a:lnSpc>
              <a:spcBef>
                <a:spcPct val="0"/>
              </a:spcBef>
              <a:buClrTx/>
              <a:buSzTx/>
              <a:buFont typeface="Wingdings" panose="05000000000000000000" pitchFamily="2" charset="2"/>
              <a:buChar char="ü"/>
            </a:pPr>
            <a:r>
              <a:rPr lang="en-US" altLang="en-US" sz="1400" dirty="0">
                <a:solidFill>
                  <a:srgbClr val="FFFFFF"/>
                </a:solidFill>
              </a:rPr>
              <a:t>Our designers use SolidWorks, Pro-E, and other design software and emulators to begin the work and interact with your formats. </a:t>
            </a:r>
          </a:p>
          <a:p>
            <a:pPr eaLnBrk="1" hangingPunct="1">
              <a:lnSpc>
                <a:spcPct val="90000"/>
              </a:lnSpc>
              <a:spcBef>
                <a:spcPct val="0"/>
              </a:spcBef>
              <a:buClrTx/>
              <a:buSzTx/>
              <a:buFont typeface="Wingdings" panose="05000000000000000000" pitchFamily="2" charset="2"/>
              <a:buChar char="ü"/>
            </a:pPr>
            <a:endParaRPr lang="en-US" altLang="en-US" sz="1400" dirty="0">
              <a:solidFill>
                <a:srgbClr val="FFFFFF"/>
              </a:solidFill>
            </a:endParaRPr>
          </a:p>
          <a:p>
            <a:pPr eaLnBrk="1" hangingPunct="1">
              <a:lnSpc>
                <a:spcPct val="90000"/>
              </a:lnSpc>
              <a:spcBef>
                <a:spcPct val="0"/>
              </a:spcBef>
              <a:buClrTx/>
              <a:buSzTx/>
              <a:buFont typeface="Wingdings" panose="05000000000000000000" pitchFamily="2" charset="2"/>
              <a:buChar char="ü"/>
            </a:pPr>
            <a:r>
              <a:rPr lang="en-US" altLang="en-US" sz="1400" dirty="0">
                <a:solidFill>
                  <a:srgbClr val="FFFFFF"/>
                </a:solidFill>
              </a:rPr>
              <a:t>When the initial product design is complete, our Rapid Tooling center can make a mold and quickly produce prototype parts. Contact us to learn more about our lead time and accountability.</a:t>
            </a:r>
          </a:p>
        </p:txBody>
      </p:sp>
    </p:spTree>
    <p:extLst>
      <p:ext uri="{BB962C8B-B14F-4D97-AF65-F5344CB8AC3E}">
        <p14:creationId xmlns:p14="http://schemas.microsoft.com/office/powerpoint/2010/main" val="26730474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coi-rubber-blue-b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4"/>
          <p:cNvSpPr>
            <a:spLocks noChangeArrowheads="1"/>
          </p:cNvSpPr>
          <p:nvPr/>
        </p:nvSpPr>
        <p:spPr bwMode="auto">
          <a:xfrm>
            <a:off x="1979613" y="1254125"/>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INTRODUCTION</a:t>
            </a:r>
          </a:p>
        </p:txBody>
      </p:sp>
      <p:sp>
        <p:nvSpPr>
          <p:cNvPr id="16388" name="AutoShape 9"/>
          <p:cNvSpPr>
            <a:spLocks noChangeArrowheads="1"/>
          </p:cNvSpPr>
          <p:nvPr/>
        </p:nvSpPr>
        <p:spPr bwMode="auto">
          <a:xfrm>
            <a:off x="1984375" y="2236788"/>
            <a:ext cx="5059363" cy="831850"/>
          </a:xfrm>
          <a:prstGeom prst="roundRect">
            <a:avLst>
              <a:gd name="adj" fmla="val 16667"/>
            </a:avLst>
          </a:prstGeom>
          <a:solidFill>
            <a:schemeClr val="bg1"/>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PRODUCTS</a:t>
            </a:r>
          </a:p>
        </p:txBody>
      </p:sp>
      <p:sp>
        <p:nvSpPr>
          <p:cNvPr id="16389" name="AutoShape 10"/>
          <p:cNvSpPr>
            <a:spLocks noChangeArrowheads="1"/>
          </p:cNvSpPr>
          <p:nvPr/>
        </p:nvSpPr>
        <p:spPr bwMode="auto">
          <a:xfrm>
            <a:off x="1995488" y="3181350"/>
            <a:ext cx="5024437"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INDUSTRIES</a:t>
            </a:r>
          </a:p>
        </p:txBody>
      </p:sp>
      <p:sp>
        <p:nvSpPr>
          <p:cNvPr id="16390" name="AutoShape 11"/>
          <p:cNvSpPr>
            <a:spLocks noChangeArrowheads="1"/>
          </p:cNvSpPr>
          <p:nvPr/>
        </p:nvSpPr>
        <p:spPr bwMode="auto">
          <a:xfrm>
            <a:off x="1995488" y="4127500"/>
            <a:ext cx="5059362" cy="831850"/>
          </a:xfrm>
          <a:prstGeom prst="roundRect">
            <a:avLst>
              <a:gd name="adj" fmla="val 16667"/>
            </a:avLst>
          </a:prstGeom>
          <a:solidFill>
            <a:srgbClr val="FFFFFF"/>
          </a:solidFill>
          <a:ln w="9525">
            <a:solidFill>
              <a:schemeClr val="tx1"/>
            </a:solidFill>
            <a:round/>
            <a:headEnd/>
            <a:tailEnd/>
          </a:ln>
        </p:spPr>
        <p:txBody>
          <a:bodyPr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ENGINEERING</a:t>
            </a:r>
          </a:p>
        </p:txBody>
      </p:sp>
      <p:sp>
        <p:nvSpPr>
          <p:cNvPr id="16391" name="AutoShape 12"/>
          <p:cNvSpPr>
            <a:spLocks noChangeArrowheads="1"/>
          </p:cNvSpPr>
          <p:nvPr/>
        </p:nvSpPr>
        <p:spPr bwMode="auto">
          <a:xfrm>
            <a:off x="1995488" y="5081588"/>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QUALITY ASSURANCE</a:t>
            </a:r>
          </a:p>
        </p:txBody>
      </p:sp>
      <p:pic>
        <p:nvPicPr>
          <p:cNvPr id="16392" name="Picture 10" descr="coi-rubber-logo-intr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35275" y="215900"/>
            <a:ext cx="35369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1979613" y="5084763"/>
            <a:ext cx="5075237" cy="850900"/>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algn="ctr">
              <a:defRPr/>
            </a:pPr>
            <a:r>
              <a:rPr lang="en-US" b="1" dirty="0">
                <a:solidFill>
                  <a:schemeClr val="bg1"/>
                </a:solidFill>
                <a:latin typeface="Arial" charset="0"/>
                <a:ea typeface="宋体" charset="0"/>
                <a:cs typeface="宋体" charset="0"/>
              </a:rPr>
              <a:t>QUALITY ASSURANCE</a:t>
            </a:r>
          </a:p>
        </p:txBody>
      </p:sp>
      <p:sp>
        <p:nvSpPr>
          <p:cNvPr id="13" name="TextBox 12"/>
          <p:cNvSpPr txBox="1"/>
          <p:nvPr/>
        </p:nvSpPr>
        <p:spPr>
          <a:xfrm>
            <a:off x="1489075" y="6124575"/>
            <a:ext cx="5891213" cy="400050"/>
          </a:xfrm>
          <a:prstGeom prst="rect">
            <a:avLst/>
          </a:prstGeom>
          <a:noFill/>
        </p:spPr>
        <p:txBody>
          <a:bodyPr>
            <a:spAutoFit/>
          </a:bodyPr>
          <a:lstStyle/>
          <a:p>
            <a:pPr algn="dist">
              <a:defRPr/>
            </a:pPr>
            <a:r>
              <a:rPr lang="en-US" sz="2000" dirty="0">
                <a:solidFill>
                  <a:schemeClr val="accent3"/>
                </a:solidFill>
                <a:latin typeface="Arial" charset="0"/>
                <a:ea typeface="宋体" charset="0"/>
                <a:cs typeface="宋体" charset="0"/>
              </a:rPr>
              <a:t>www.COiRUBBER.com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8"/>
          <p:cNvSpPr txBox="1">
            <a:spLocks noChangeArrowheads="1"/>
          </p:cNvSpPr>
          <p:nvPr/>
        </p:nvSpPr>
        <p:spPr bwMode="auto">
          <a:xfrm>
            <a:off x="287337" y="1109955"/>
            <a:ext cx="8569325"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dirty="0">
                <a:solidFill>
                  <a:schemeClr val="bg1"/>
                </a:solidFill>
              </a:rPr>
              <a:t>Coi Rubber Products</a:t>
            </a:r>
            <a:br>
              <a:rPr lang="en-US" altLang="en-US" sz="2400" b="1" dirty="0">
                <a:solidFill>
                  <a:schemeClr val="bg1"/>
                </a:solidFill>
              </a:rPr>
            </a:br>
            <a:endParaRPr lang="en-US" altLang="en-US" sz="900" b="1" dirty="0">
              <a:solidFill>
                <a:schemeClr val="bg1"/>
              </a:solidFill>
            </a:endParaRPr>
          </a:p>
          <a:p>
            <a:pPr algn="ctr" eaLnBrk="1" hangingPunct="1">
              <a:spcBef>
                <a:spcPct val="0"/>
              </a:spcBef>
              <a:buClrTx/>
              <a:buSzTx/>
              <a:buFontTx/>
              <a:buNone/>
            </a:pPr>
            <a:r>
              <a:rPr lang="en-US" altLang="en-US" sz="2400" b="1" dirty="0">
                <a:solidFill>
                  <a:schemeClr val="bg1"/>
                </a:solidFill>
              </a:rPr>
              <a:t>Quality Assurance and Control</a:t>
            </a:r>
          </a:p>
        </p:txBody>
      </p:sp>
      <p:sp>
        <p:nvSpPr>
          <p:cNvPr id="10" name="TextBox 9"/>
          <p:cNvSpPr txBox="1"/>
          <p:nvPr/>
        </p:nvSpPr>
        <p:spPr>
          <a:xfrm>
            <a:off x="179512" y="116632"/>
            <a:ext cx="4752528" cy="584776"/>
          </a:xfrm>
          <a:prstGeom prst="rect">
            <a:avLst/>
          </a:prstGeom>
          <a:noFill/>
        </p:spPr>
        <p:txBody>
          <a:bodyPr>
            <a:spAutoFit/>
          </a:bodyPr>
          <a:lstStyle/>
          <a:p>
            <a:pPr algn="ctr">
              <a:defRPr/>
            </a:pPr>
            <a:r>
              <a:rPr lang="en-US" sz="3200" b="1" dirty="0">
                <a:solidFill>
                  <a:srgbClr val="FFFFFF"/>
                </a:solidFill>
                <a:effectLst>
                  <a:reflection blurRad="6350" stA="55000" endA="50" endPos="85000" dir="5400000" sy="-100000" algn="bl" rotWithShape="0"/>
                </a:effectLst>
                <a:latin typeface="Arial" charset="0"/>
                <a:ea typeface="宋体" charset="0"/>
                <a:cs typeface="宋体" charset="0"/>
              </a:rPr>
              <a:t>QUALITY ASSURANCE</a:t>
            </a:r>
          </a:p>
        </p:txBody>
      </p:sp>
      <p:sp>
        <p:nvSpPr>
          <p:cNvPr id="6" name="TextBox 5"/>
          <p:cNvSpPr txBox="1"/>
          <p:nvPr/>
        </p:nvSpPr>
        <p:spPr>
          <a:xfrm>
            <a:off x="1301750" y="631507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sp>
        <p:nvSpPr>
          <p:cNvPr id="2" name="TextBox 1"/>
          <p:cNvSpPr txBox="1">
            <a:spLocks noChangeArrowheads="1"/>
          </p:cNvSpPr>
          <p:nvPr/>
        </p:nvSpPr>
        <p:spPr bwMode="auto">
          <a:xfrm>
            <a:off x="755650" y="2349500"/>
            <a:ext cx="770413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 typeface="Wingdings" panose="05000000000000000000" pitchFamily="2" charset="2"/>
              <a:buChar char="ü"/>
            </a:pPr>
            <a:r>
              <a:rPr lang="en-US" altLang="en-US" sz="1600" dirty="0">
                <a:solidFill>
                  <a:srgbClr val="FFFFFF"/>
                </a:solidFill>
              </a:rPr>
              <a:t>We understand that our customers must be able to count on us with each and every order, to provide exactly the parts they need, without surprises. </a:t>
            </a:r>
          </a:p>
          <a:p>
            <a:pPr eaLnBrk="1" hangingPunct="1">
              <a:spcBef>
                <a:spcPct val="0"/>
              </a:spcBef>
              <a:buClrTx/>
              <a:buSzTx/>
              <a:buFont typeface="Wingdings" panose="05000000000000000000" pitchFamily="2" charset="2"/>
              <a:buChar char="ü"/>
            </a:pPr>
            <a:endParaRPr lang="en-US" altLang="en-US" sz="1600" dirty="0">
              <a:solidFill>
                <a:srgbClr val="FFFFFF"/>
              </a:solidFill>
            </a:endParaRPr>
          </a:p>
          <a:p>
            <a:pPr eaLnBrk="1" hangingPunct="1">
              <a:spcBef>
                <a:spcPct val="0"/>
              </a:spcBef>
              <a:buClrTx/>
              <a:buSzTx/>
              <a:buFont typeface="Wingdings" panose="05000000000000000000" pitchFamily="2" charset="2"/>
              <a:buChar char="ü"/>
            </a:pPr>
            <a:r>
              <a:rPr lang="en-US" altLang="en-US" sz="1600" dirty="0">
                <a:solidFill>
                  <a:srgbClr val="FFFFFF"/>
                </a:solidFill>
              </a:rPr>
              <a:t>That’s why we adhere to and are certified for the rigorous procedural standards defined by the stringent IATF 16949:2016 quality management system relied on by the automotive industry. </a:t>
            </a:r>
          </a:p>
          <a:p>
            <a:pPr eaLnBrk="1" hangingPunct="1">
              <a:spcBef>
                <a:spcPct val="0"/>
              </a:spcBef>
              <a:buClrTx/>
              <a:buSzTx/>
              <a:buFont typeface="Wingdings" panose="05000000000000000000" pitchFamily="2" charset="2"/>
              <a:buChar char="ü"/>
            </a:pPr>
            <a:endParaRPr lang="en-US" altLang="en-US" sz="1600" dirty="0">
              <a:solidFill>
                <a:srgbClr val="FFFFFF"/>
              </a:solidFill>
            </a:endParaRPr>
          </a:p>
          <a:p>
            <a:pPr eaLnBrk="1" hangingPunct="1">
              <a:spcBef>
                <a:spcPct val="0"/>
              </a:spcBef>
              <a:buClrTx/>
              <a:buSzTx/>
              <a:buFont typeface="Wingdings" panose="05000000000000000000" pitchFamily="2" charset="2"/>
              <a:buChar char="ü"/>
            </a:pPr>
            <a:r>
              <a:rPr lang="en-US" altLang="en-US" sz="1600" dirty="0">
                <a:solidFill>
                  <a:srgbClr val="FFFFFF"/>
                </a:solidFill>
              </a:rPr>
              <a:t>In addition, we are committed to providing comprehensive Production Part Approval Process (PPAP) documentation / APQP Reports / and full documentation on 8-D and 5 Factor Tree Analysis on Quality Management Controls.  </a:t>
            </a:r>
          </a:p>
          <a:p>
            <a:pPr eaLnBrk="1" hangingPunct="1">
              <a:spcBef>
                <a:spcPct val="0"/>
              </a:spcBef>
              <a:buClrTx/>
              <a:buSzTx/>
              <a:buFont typeface="Wingdings" panose="05000000000000000000" pitchFamily="2" charset="2"/>
              <a:buChar char="ü"/>
            </a:pPr>
            <a:endParaRPr lang="en-US" altLang="en-US" sz="1600" dirty="0">
              <a:solidFill>
                <a:srgbClr val="FFFFFF"/>
              </a:solidFill>
            </a:endParaRPr>
          </a:p>
          <a:p>
            <a:pPr eaLnBrk="1" hangingPunct="1">
              <a:spcBef>
                <a:spcPct val="0"/>
              </a:spcBef>
              <a:buClrTx/>
              <a:buSzTx/>
              <a:buFont typeface="Wingdings" panose="05000000000000000000" pitchFamily="2" charset="2"/>
              <a:buChar char="ü"/>
            </a:pPr>
            <a:r>
              <a:rPr lang="en-US" altLang="en-US" sz="1600" dirty="0">
                <a:solidFill>
                  <a:srgbClr val="FFFFFF"/>
                </a:solidFill>
              </a:rPr>
              <a:t>From the factory floor to the customer’s door, we never stop thinking about quality and our commitments and plans are robust enough to ensure your peace of mind that the “millionth” part received is just as the samples you approved.</a:t>
            </a:r>
          </a:p>
        </p:txBody>
      </p:sp>
    </p:spTree>
    <p:extLst>
      <p:ext uri="{BB962C8B-B14F-4D97-AF65-F5344CB8AC3E}">
        <p14:creationId xmlns:p14="http://schemas.microsoft.com/office/powerpoint/2010/main" val="16897611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8"/>
          <p:cNvSpPr txBox="1">
            <a:spLocks noChangeArrowheads="1"/>
          </p:cNvSpPr>
          <p:nvPr/>
        </p:nvSpPr>
        <p:spPr bwMode="auto">
          <a:xfrm>
            <a:off x="-381000" y="1085850"/>
            <a:ext cx="856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dirty="0">
                <a:solidFill>
                  <a:schemeClr val="bg1"/>
                </a:solidFill>
              </a:rPr>
              <a:t>Quality Assurance and Control</a:t>
            </a:r>
          </a:p>
        </p:txBody>
      </p:sp>
      <p:sp>
        <p:nvSpPr>
          <p:cNvPr id="10" name="TextBox 9"/>
          <p:cNvSpPr txBox="1"/>
          <p:nvPr/>
        </p:nvSpPr>
        <p:spPr>
          <a:xfrm>
            <a:off x="179512" y="116632"/>
            <a:ext cx="4752528" cy="584776"/>
          </a:xfrm>
          <a:prstGeom prst="rect">
            <a:avLst/>
          </a:prstGeom>
          <a:noFill/>
        </p:spPr>
        <p:txBody>
          <a:bodyPr>
            <a:spAutoFit/>
          </a:bodyPr>
          <a:lstStyle/>
          <a:p>
            <a:pPr algn="ctr">
              <a:defRPr/>
            </a:pPr>
            <a:r>
              <a:rPr lang="en-US" sz="3200" b="1" dirty="0">
                <a:solidFill>
                  <a:srgbClr val="FFFFFF"/>
                </a:solidFill>
                <a:effectLst>
                  <a:reflection blurRad="6350" stA="55000" endA="50" endPos="85000" dir="5400000" sy="-100000" algn="bl" rotWithShape="0"/>
                </a:effectLst>
                <a:latin typeface="Arial" charset="0"/>
                <a:ea typeface="宋体" charset="0"/>
                <a:cs typeface="宋体" charset="0"/>
              </a:rPr>
              <a:t>QUALITY ASSURANCE</a:t>
            </a:r>
          </a:p>
        </p:txBody>
      </p:sp>
      <p:sp>
        <p:nvSpPr>
          <p:cNvPr id="6" name="TextBox 5"/>
          <p:cNvSpPr txBox="1"/>
          <p:nvPr/>
        </p:nvSpPr>
        <p:spPr>
          <a:xfrm>
            <a:off x="1301750" y="6315075"/>
            <a:ext cx="7842250" cy="400050"/>
          </a:xfrm>
          <a:prstGeom prst="rect">
            <a:avLst/>
          </a:prstGeom>
          <a:noFill/>
        </p:spPr>
        <p:txBody>
          <a:bodyPr>
            <a:spAutoFit/>
          </a:bodyPr>
          <a:lstStyle/>
          <a:p>
            <a:pPr algn="r">
              <a:defRPr/>
            </a:pPr>
            <a:r>
              <a:rPr lang="en-US" sz="2000" dirty="0">
                <a:solidFill>
                  <a:srgbClr val="0000FF"/>
                </a:solidFill>
                <a:latin typeface="Arial" charset="0"/>
                <a:ea typeface="宋体" charset="0"/>
                <a:cs typeface="宋体" charset="0"/>
                <a:hlinkClick r:id="rId5">
                  <a:extLst>
                    <a:ext uri="{A12FA001-AC4F-418D-AE19-62706E023703}">
                      <ahyp:hlinkClr xmlns:ahyp="http://schemas.microsoft.com/office/drawing/2018/hyperlinkcolor" val="tx"/>
                    </a:ext>
                  </a:extLst>
                </a:hlinkClick>
              </a:rPr>
              <a:t>www.COiRUBBER.com</a:t>
            </a:r>
            <a:endParaRPr lang="en-US" sz="2000" dirty="0">
              <a:solidFill>
                <a:srgbClr val="0000FF"/>
              </a:solidFill>
              <a:latin typeface="Arial" charset="0"/>
              <a:ea typeface="宋体" charset="0"/>
              <a:cs typeface="宋体" charset="0"/>
            </a:endParaRPr>
          </a:p>
        </p:txBody>
      </p:sp>
      <p:pic>
        <p:nvPicPr>
          <p:cNvPr id="4" name="Picture 3">
            <a:extLst>
              <a:ext uri="{FF2B5EF4-FFF2-40B4-BE49-F238E27FC236}">
                <a16:creationId xmlns:a16="http://schemas.microsoft.com/office/drawing/2014/main" id="{88F65353-889D-4FD0-92A8-9175C337D6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3787216"/>
            <a:ext cx="1995367" cy="2927910"/>
          </a:xfrm>
          <a:prstGeom prst="rect">
            <a:avLst/>
          </a:prstGeom>
        </p:spPr>
      </p:pic>
      <p:sp>
        <p:nvSpPr>
          <p:cNvPr id="2" name="TextBox 1"/>
          <p:cNvSpPr txBox="1">
            <a:spLocks noChangeArrowheads="1"/>
          </p:cNvSpPr>
          <p:nvPr/>
        </p:nvSpPr>
        <p:spPr bwMode="auto">
          <a:xfrm>
            <a:off x="2174878" y="1931957"/>
            <a:ext cx="3798759" cy="4278094"/>
          </a:xfrm>
          <a:prstGeom prst="rect">
            <a:avLst/>
          </a:prstGeom>
          <a:noFill/>
          <a:ln>
            <a:noFill/>
          </a:ln>
        </p:spPr>
        <p:txBody>
          <a:bodyPr wrap="square">
            <a:spAutoFit/>
          </a:bodyPr>
          <a:lstStyle>
            <a:lvl1pPr marL="285750" indent="-285750"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 typeface="Wingdings" panose="05000000000000000000" pitchFamily="2" charset="2"/>
              <a:buChar char="Ø"/>
            </a:pPr>
            <a:r>
              <a:rPr lang="en-US" altLang="en-US" sz="1600" dirty="0">
                <a:solidFill>
                  <a:schemeClr val="bg1"/>
                </a:solidFill>
              </a:rPr>
              <a:t>IATF 16949:2016 certified QMS</a:t>
            </a:r>
          </a:p>
          <a:p>
            <a:pPr eaLnBrk="1" hangingPunct="1">
              <a:spcBef>
                <a:spcPct val="0"/>
              </a:spcBef>
              <a:buClrTx/>
              <a:buSzTx/>
              <a:buFont typeface="Wingdings" panose="05000000000000000000" pitchFamily="2" charset="2"/>
              <a:buChar char="Ø"/>
            </a:pPr>
            <a:endParaRPr lang="en-US" altLang="en-US" sz="1600" dirty="0">
              <a:solidFill>
                <a:schemeClr val="bg1"/>
              </a:solidFill>
            </a:endParaRPr>
          </a:p>
          <a:p>
            <a:pPr eaLnBrk="1" hangingPunct="1">
              <a:spcBef>
                <a:spcPct val="0"/>
              </a:spcBef>
              <a:buClrTx/>
              <a:buSzTx/>
              <a:buFont typeface="Wingdings" panose="05000000000000000000" pitchFamily="2" charset="2"/>
              <a:buChar char="Ø"/>
            </a:pPr>
            <a:r>
              <a:rPr lang="en-US" altLang="en-US" sz="1600" dirty="0">
                <a:solidFill>
                  <a:schemeClr val="bg1"/>
                </a:solidFill>
              </a:rPr>
              <a:t>In conjunction with ISO 9001:2015</a:t>
            </a:r>
          </a:p>
          <a:p>
            <a:pPr eaLnBrk="1" hangingPunct="1">
              <a:spcBef>
                <a:spcPct val="0"/>
              </a:spcBef>
              <a:buClrTx/>
              <a:buSzTx/>
              <a:buFont typeface="Wingdings" panose="05000000000000000000" pitchFamily="2" charset="2"/>
              <a:buChar char="Ø"/>
            </a:pPr>
            <a:endParaRPr lang="en-US" altLang="en-US" sz="1600" dirty="0">
              <a:solidFill>
                <a:schemeClr val="bg1"/>
              </a:solidFill>
            </a:endParaRPr>
          </a:p>
          <a:p>
            <a:pPr eaLnBrk="1" hangingPunct="1">
              <a:spcBef>
                <a:spcPct val="0"/>
              </a:spcBef>
              <a:buClrTx/>
              <a:buSzTx/>
              <a:buFont typeface="Wingdings" panose="05000000000000000000" pitchFamily="2" charset="2"/>
              <a:buChar char="Ø"/>
            </a:pPr>
            <a:r>
              <a:rPr lang="en-US" altLang="en-US" sz="1600" dirty="0">
                <a:solidFill>
                  <a:schemeClr val="bg1"/>
                </a:solidFill>
              </a:rPr>
              <a:t>PPAP, APQP reports, 8-D Problem Solving, 5 Factor Tree Analysis </a:t>
            </a:r>
          </a:p>
          <a:p>
            <a:pPr eaLnBrk="1" hangingPunct="1">
              <a:spcBef>
                <a:spcPct val="0"/>
              </a:spcBef>
              <a:buClrTx/>
              <a:buSzTx/>
              <a:buFont typeface="Wingdings" panose="05000000000000000000" pitchFamily="2" charset="2"/>
              <a:buChar char="Ø"/>
            </a:pPr>
            <a:endParaRPr lang="en-US" altLang="en-US" sz="1600" dirty="0">
              <a:solidFill>
                <a:schemeClr val="bg1"/>
              </a:solidFill>
            </a:endParaRPr>
          </a:p>
          <a:p>
            <a:pPr eaLnBrk="1" hangingPunct="1">
              <a:spcBef>
                <a:spcPct val="0"/>
              </a:spcBef>
              <a:buClrTx/>
              <a:buSzTx/>
              <a:buFont typeface="Wingdings" panose="05000000000000000000" pitchFamily="2" charset="2"/>
              <a:buChar char="Ø"/>
            </a:pPr>
            <a:r>
              <a:rPr lang="en-US" altLang="en-US" sz="1600" dirty="0">
                <a:solidFill>
                  <a:schemeClr val="bg1"/>
                </a:solidFill>
              </a:rPr>
              <a:t>Full compliance to each customer’s agreed upon quality requirements with documentation </a:t>
            </a:r>
            <a:r>
              <a:rPr lang="en-US" altLang="en-US" sz="1600" i="1" u="sng" dirty="0">
                <a:solidFill>
                  <a:schemeClr val="bg1"/>
                </a:solidFill>
              </a:rPr>
              <a:t>guaranteed</a:t>
            </a:r>
          </a:p>
          <a:p>
            <a:pPr eaLnBrk="1" hangingPunct="1">
              <a:spcBef>
                <a:spcPct val="0"/>
              </a:spcBef>
              <a:buClrTx/>
              <a:buSzTx/>
              <a:buFont typeface="Wingdings" panose="05000000000000000000" pitchFamily="2" charset="2"/>
              <a:buChar char="Ø"/>
            </a:pPr>
            <a:endParaRPr lang="en-US" altLang="en-US" sz="1600" dirty="0">
              <a:solidFill>
                <a:schemeClr val="bg1"/>
              </a:solidFill>
            </a:endParaRPr>
          </a:p>
          <a:p>
            <a:pPr eaLnBrk="1" hangingPunct="1">
              <a:spcBef>
                <a:spcPct val="0"/>
              </a:spcBef>
              <a:buClrTx/>
              <a:buSzTx/>
              <a:buFont typeface="Wingdings" panose="05000000000000000000" pitchFamily="2" charset="2"/>
              <a:buChar char="Ø"/>
            </a:pPr>
            <a:r>
              <a:rPr lang="en-US" altLang="en-US" sz="1600" dirty="0">
                <a:solidFill>
                  <a:schemeClr val="bg1"/>
                </a:solidFill>
              </a:rPr>
              <a:t>Quality Controls at every level: </a:t>
            </a:r>
            <a:br>
              <a:rPr lang="en-US" altLang="en-US" sz="1600" dirty="0">
                <a:solidFill>
                  <a:schemeClr val="bg1"/>
                </a:solidFill>
              </a:rPr>
            </a:br>
            <a:r>
              <a:rPr lang="en-US" altLang="en-US" sz="1600" dirty="0">
                <a:solidFill>
                  <a:schemeClr val="bg1"/>
                </a:solidFill>
              </a:rPr>
              <a:t>(1) Raw material supply</a:t>
            </a:r>
            <a:br>
              <a:rPr lang="en-US" altLang="en-US" sz="1600" dirty="0">
                <a:solidFill>
                  <a:schemeClr val="bg1"/>
                </a:solidFill>
              </a:rPr>
            </a:br>
            <a:r>
              <a:rPr lang="en-US" altLang="en-US" sz="1600" dirty="0">
                <a:solidFill>
                  <a:schemeClr val="bg1"/>
                </a:solidFill>
              </a:rPr>
              <a:t>(2) Material batch inspection</a:t>
            </a:r>
            <a:br>
              <a:rPr lang="en-US" altLang="en-US" sz="1600" dirty="0">
                <a:solidFill>
                  <a:schemeClr val="bg1"/>
                </a:solidFill>
              </a:rPr>
            </a:br>
            <a:r>
              <a:rPr lang="en-US" altLang="en-US" sz="1600" dirty="0">
                <a:solidFill>
                  <a:schemeClr val="bg1"/>
                </a:solidFill>
              </a:rPr>
              <a:t>(3) Production processes</a:t>
            </a:r>
            <a:br>
              <a:rPr lang="en-US" altLang="en-US" sz="1600" dirty="0">
                <a:solidFill>
                  <a:schemeClr val="bg1"/>
                </a:solidFill>
              </a:rPr>
            </a:br>
            <a:r>
              <a:rPr lang="en-US" altLang="en-US" sz="1600" dirty="0">
                <a:solidFill>
                  <a:schemeClr val="bg1"/>
                </a:solidFill>
              </a:rPr>
              <a:t>(4) Pre-shipment inspection</a:t>
            </a:r>
          </a:p>
          <a:p>
            <a:pPr eaLnBrk="1" hangingPunct="1">
              <a:spcBef>
                <a:spcPct val="0"/>
              </a:spcBef>
              <a:buClrTx/>
              <a:buSzTx/>
              <a:buFont typeface="Arial" pitchFamily="34" charset="0"/>
              <a:buChar char="•"/>
            </a:pPr>
            <a:endParaRPr lang="en-US" altLang="en-US" sz="1600" dirty="0">
              <a:solidFill>
                <a:srgbClr val="FFFFFF"/>
              </a:solidFill>
            </a:endParaRPr>
          </a:p>
        </p:txBody>
      </p:sp>
      <p:pic>
        <p:nvPicPr>
          <p:cNvPr id="26625" name="Picture 1"/>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58564" y="1199361"/>
            <a:ext cx="3209236" cy="3219489"/>
          </a:xfrm>
          <a:prstGeom prst="rect">
            <a:avLst/>
          </a:prstGeom>
          <a:noFill/>
        </p:spPr>
      </p:pic>
      <p:sp>
        <p:nvSpPr>
          <p:cNvPr id="3" name="TextBox 2">
            <a:extLst>
              <a:ext uri="{FF2B5EF4-FFF2-40B4-BE49-F238E27FC236}">
                <a16:creationId xmlns:a16="http://schemas.microsoft.com/office/drawing/2014/main" id="{04D56658-8FD3-430B-B3EA-6FAFA1D4E42D}"/>
              </a:ext>
            </a:extLst>
          </p:cNvPr>
          <p:cNvSpPr txBox="1"/>
          <p:nvPr/>
        </p:nvSpPr>
        <p:spPr>
          <a:xfrm>
            <a:off x="2384723" y="6315015"/>
            <a:ext cx="3959738" cy="400110"/>
          </a:xfrm>
          <a:prstGeom prst="rect">
            <a:avLst/>
          </a:prstGeom>
          <a:noFill/>
        </p:spPr>
        <p:txBody>
          <a:bodyPr wrap="none" rtlCol="0">
            <a:spAutoFit/>
          </a:bodyPr>
          <a:lstStyle/>
          <a:p>
            <a:r>
              <a:rPr lang="en-US" sz="2000" dirty="0">
                <a:solidFill>
                  <a:schemeClr val="bg1"/>
                </a:solidFill>
              </a:rPr>
              <a:t>Read Our Quality Manual Online:</a:t>
            </a:r>
          </a:p>
        </p:txBody>
      </p:sp>
      <p:pic>
        <p:nvPicPr>
          <p:cNvPr id="9" name="Picture 8">
            <a:extLst>
              <a:ext uri="{FF2B5EF4-FFF2-40B4-BE49-F238E27FC236}">
                <a16:creationId xmlns:a16="http://schemas.microsoft.com/office/drawing/2014/main" id="{B68DD334-003C-4E5B-A099-D69C0DA3BF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144" y="1721533"/>
            <a:ext cx="1896102" cy="1896102"/>
          </a:xfrm>
          <a:prstGeom prst="rect">
            <a:avLst/>
          </a:prstGeom>
        </p:spPr>
      </p:pic>
      <p:sp>
        <p:nvSpPr>
          <p:cNvPr id="16" name="TextBox 15">
            <a:extLst>
              <a:ext uri="{FF2B5EF4-FFF2-40B4-BE49-F238E27FC236}">
                <a16:creationId xmlns:a16="http://schemas.microsoft.com/office/drawing/2014/main" id="{45935716-D021-4861-9C73-3A411ADD38D4}"/>
              </a:ext>
            </a:extLst>
          </p:cNvPr>
          <p:cNvSpPr txBox="1">
            <a:spLocks noChangeArrowheads="1"/>
          </p:cNvSpPr>
          <p:nvPr/>
        </p:nvSpPr>
        <p:spPr bwMode="auto">
          <a:xfrm>
            <a:off x="5907945" y="4602487"/>
            <a:ext cx="3798759" cy="1569660"/>
          </a:xfrm>
          <a:prstGeom prst="rect">
            <a:avLst/>
          </a:prstGeom>
          <a:noFill/>
          <a:ln>
            <a:noFill/>
          </a:ln>
        </p:spPr>
        <p:txBody>
          <a:bodyPr wrap="square">
            <a:spAutoFit/>
          </a:bodyPr>
          <a:lstStyle>
            <a:lvl1pPr marL="285750" indent="-285750"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 typeface="Wingdings" panose="05000000000000000000" pitchFamily="2" charset="2"/>
              <a:buChar char="Ø"/>
            </a:pPr>
            <a:r>
              <a:rPr lang="en-US" altLang="en-US" sz="1600" dirty="0">
                <a:solidFill>
                  <a:schemeClr val="bg1"/>
                </a:solidFill>
              </a:rPr>
              <a:t>In-House Laboratory Testing: </a:t>
            </a:r>
          </a:p>
          <a:p>
            <a:pPr lvl="1" eaLnBrk="1" hangingPunct="1">
              <a:spcBef>
                <a:spcPct val="0"/>
              </a:spcBef>
              <a:buClrTx/>
              <a:buSzTx/>
              <a:buFont typeface="Wingdings" panose="05000000000000000000" pitchFamily="2" charset="2"/>
              <a:buChar char="ü"/>
            </a:pPr>
            <a:r>
              <a:rPr lang="en-US" altLang="en-US" sz="1600" dirty="0">
                <a:solidFill>
                  <a:schemeClr val="bg1"/>
                </a:solidFill>
              </a:rPr>
              <a:t>ASTM Standard</a:t>
            </a:r>
          </a:p>
          <a:p>
            <a:pPr lvl="1" eaLnBrk="1" hangingPunct="1">
              <a:spcBef>
                <a:spcPct val="0"/>
              </a:spcBef>
              <a:buClrTx/>
              <a:buSzTx/>
              <a:buFont typeface="Wingdings" panose="05000000000000000000" pitchFamily="2" charset="2"/>
              <a:buChar char="ü"/>
            </a:pPr>
            <a:r>
              <a:rPr lang="en-US" altLang="en-US" sz="1600" dirty="0">
                <a:solidFill>
                  <a:schemeClr val="bg1"/>
                </a:solidFill>
              </a:rPr>
              <a:t>ISO Standard</a:t>
            </a:r>
          </a:p>
          <a:p>
            <a:pPr lvl="1" eaLnBrk="1" hangingPunct="1">
              <a:spcBef>
                <a:spcPct val="0"/>
              </a:spcBef>
              <a:buClrTx/>
              <a:buSzTx/>
              <a:buFont typeface="Wingdings" panose="05000000000000000000" pitchFamily="2" charset="2"/>
              <a:buChar char="ü"/>
            </a:pPr>
            <a:r>
              <a:rPr lang="en-US" altLang="en-US" sz="1600" dirty="0">
                <a:solidFill>
                  <a:schemeClr val="bg1"/>
                </a:solidFill>
              </a:rPr>
              <a:t>OEM Standard</a:t>
            </a:r>
          </a:p>
          <a:p>
            <a:pPr lvl="1" eaLnBrk="1" hangingPunct="1">
              <a:spcBef>
                <a:spcPct val="0"/>
              </a:spcBef>
              <a:buClrTx/>
              <a:buSzTx/>
              <a:buFont typeface="Wingdings" panose="05000000000000000000" pitchFamily="2" charset="2"/>
              <a:buChar char="ü"/>
            </a:pPr>
            <a:r>
              <a:rPr lang="en-US" altLang="en-US" sz="1600" dirty="0">
                <a:solidFill>
                  <a:schemeClr val="bg1"/>
                </a:solidFill>
              </a:rPr>
              <a:t>Customer specified</a:t>
            </a:r>
          </a:p>
          <a:p>
            <a:pPr eaLnBrk="1" hangingPunct="1">
              <a:spcBef>
                <a:spcPct val="0"/>
              </a:spcBef>
              <a:buClrTx/>
              <a:buSzTx/>
              <a:buFont typeface="Arial" pitchFamily="34" charset="0"/>
              <a:buChar char="•"/>
            </a:pPr>
            <a:endParaRPr lang="en-US" altLang="en-US" sz="1600"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625"/>
                                        </p:tgtEl>
                                        <p:attrNameLst>
                                          <p:attrName>style.visibility</p:attrName>
                                        </p:attrNameLst>
                                      </p:cBhvr>
                                      <p:to>
                                        <p:strVal val="visible"/>
                                      </p:to>
                                    </p:set>
                                    <p:animEffect transition="in" filter="fade">
                                      <p:cBhvr>
                                        <p:cTn id="32" dur="500"/>
                                        <p:tgtEl>
                                          <p:spTgt spid="266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8"/>
          <p:cNvSpPr txBox="1">
            <a:spLocks noChangeArrowheads="1"/>
          </p:cNvSpPr>
          <p:nvPr/>
        </p:nvSpPr>
        <p:spPr bwMode="auto">
          <a:xfrm>
            <a:off x="323850" y="1085850"/>
            <a:ext cx="856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dirty="0">
                <a:solidFill>
                  <a:schemeClr val="bg1"/>
                </a:solidFill>
              </a:rPr>
              <a:t>In-House Laboratory Testing Capabilities</a:t>
            </a:r>
          </a:p>
        </p:txBody>
      </p:sp>
      <p:sp>
        <p:nvSpPr>
          <p:cNvPr id="10" name="TextBox 9"/>
          <p:cNvSpPr txBox="1"/>
          <p:nvPr/>
        </p:nvSpPr>
        <p:spPr>
          <a:xfrm>
            <a:off x="179512" y="116632"/>
            <a:ext cx="4752528" cy="584776"/>
          </a:xfrm>
          <a:prstGeom prst="rect">
            <a:avLst/>
          </a:prstGeom>
          <a:noFill/>
        </p:spPr>
        <p:txBody>
          <a:bodyPr>
            <a:spAutoFit/>
          </a:bodyPr>
          <a:lstStyle/>
          <a:p>
            <a:pPr algn="ctr">
              <a:defRPr/>
            </a:pPr>
            <a:r>
              <a:rPr lang="en-US" sz="3200" b="1" dirty="0">
                <a:solidFill>
                  <a:srgbClr val="FFFFFF"/>
                </a:solidFill>
                <a:effectLst>
                  <a:reflection blurRad="6350" stA="55000" endA="50" endPos="85000" dir="5400000" sy="-100000" algn="bl" rotWithShape="0"/>
                </a:effectLst>
                <a:latin typeface="Arial" charset="0"/>
                <a:ea typeface="宋体" charset="0"/>
                <a:cs typeface="宋体" charset="0"/>
              </a:rPr>
              <a:t>QUALITY ASSURANCE</a:t>
            </a:r>
          </a:p>
        </p:txBody>
      </p:sp>
      <p:sp>
        <p:nvSpPr>
          <p:cNvPr id="6" name="TextBox 5"/>
          <p:cNvSpPr txBox="1"/>
          <p:nvPr/>
        </p:nvSpPr>
        <p:spPr>
          <a:xfrm>
            <a:off x="1301750" y="631507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sp>
        <p:nvSpPr>
          <p:cNvPr id="2" name="TextBox 1"/>
          <p:cNvSpPr txBox="1">
            <a:spLocks noChangeArrowheads="1"/>
          </p:cNvSpPr>
          <p:nvPr/>
        </p:nvSpPr>
        <p:spPr bwMode="auto">
          <a:xfrm>
            <a:off x="719400" y="1931636"/>
            <a:ext cx="38163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 typeface="Wingdings" panose="05000000000000000000" pitchFamily="2" charset="2"/>
              <a:buChar char="ü"/>
            </a:pPr>
            <a:r>
              <a:rPr lang="en-US" altLang="en-US" sz="1600" dirty="0">
                <a:solidFill>
                  <a:srgbClr val="FFFFFF"/>
                </a:solidFill>
              </a:rPr>
              <a:t>Tensile &amp; Elongation</a:t>
            </a:r>
          </a:p>
          <a:p>
            <a:pPr eaLnBrk="1" hangingPunct="1">
              <a:spcBef>
                <a:spcPct val="0"/>
              </a:spcBef>
              <a:buClrTx/>
              <a:buSzTx/>
              <a:buFont typeface="Wingdings" panose="05000000000000000000" pitchFamily="2" charset="2"/>
              <a:buChar char="ü"/>
            </a:pPr>
            <a:r>
              <a:rPr lang="en-US" altLang="en-US" sz="1600" dirty="0">
                <a:solidFill>
                  <a:srgbClr val="FFFFFF"/>
                </a:solidFill>
              </a:rPr>
              <a:t>Hardness (Durometer)</a:t>
            </a:r>
          </a:p>
          <a:p>
            <a:pPr eaLnBrk="1" hangingPunct="1">
              <a:spcBef>
                <a:spcPct val="0"/>
              </a:spcBef>
              <a:buClrTx/>
              <a:buSzTx/>
              <a:buFont typeface="Wingdings" panose="05000000000000000000" pitchFamily="2" charset="2"/>
              <a:buChar char="ü"/>
            </a:pPr>
            <a:r>
              <a:rPr lang="en-US" altLang="en-US" sz="1600" dirty="0">
                <a:solidFill>
                  <a:srgbClr val="FFFFFF"/>
                </a:solidFill>
              </a:rPr>
              <a:t>Ozone Test Chamber</a:t>
            </a:r>
          </a:p>
          <a:p>
            <a:pPr eaLnBrk="1" hangingPunct="1">
              <a:spcBef>
                <a:spcPct val="0"/>
              </a:spcBef>
              <a:buClrTx/>
              <a:buSzTx/>
              <a:buFont typeface="Wingdings" panose="05000000000000000000" pitchFamily="2" charset="2"/>
              <a:buChar char="ü"/>
            </a:pPr>
            <a:r>
              <a:rPr lang="en-US" altLang="en-US" sz="1600" dirty="0">
                <a:solidFill>
                  <a:srgbClr val="FFFFFF"/>
                </a:solidFill>
              </a:rPr>
              <a:t>Heat Age Test Chamber</a:t>
            </a:r>
          </a:p>
          <a:p>
            <a:pPr eaLnBrk="1" hangingPunct="1">
              <a:spcBef>
                <a:spcPct val="0"/>
              </a:spcBef>
              <a:buClrTx/>
              <a:buSzTx/>
              <a:buFont typeface="Wingdings" panose="05000000000000000000" pitchFamily="2" charset="2"/>
              <a:buChar char="ü"/>
            </a:pPr>
            <a:r>
              <a:rPr lang="en-US" altLang="en-US" sz="1600" dirty="0">
                <a:solidFill>
                  <a:srgbClr val="FFFFFF"/>
                </a:solidFill>
              </a:rPr>
              <a:t>Mooney Viscometer</a:t>
            </a:r>
          </a:p>
          <a:p>
            <a:pPr eaLnBrk="1" hangingPunct="1">
              <a:spcBef>
                <a:spcPct val="0"/>
              </a:spcBef>
              <a:buClrTx/>
              <a:buSzTx/>
              <a:buFont typeface="Wingdings" panose="05000000000000000000" pitchFamily="2" charset="2"/>
              <a:buChar char="ü"/>
            </a:pPr>
            <a:r>
              <a:rPr lang="en-US" altLang="en-US" sz="1600" dirty="0">
                <a:solidFill>
                  <a:srgbClr val="FFFFFF"/>
                </a:solidFill>
              </a:rPr>
              <a:t>Low Temperature Brittleness</a:t>
            </a:r>
          </a:p>
          <a:p>
            <a:pPr eaLnBrk="1" hangingPunct="1">
              <a:spcBef>
                <a:spcPct val="0"/>
              </a:spcBef>
              <a:buClrTx/>
              <a:buSzTx/>
              <a:buFont typeface="Wingdings" panose="05000000000000000000" pitchFamily="2" charset="2"/>
              <a:buChar char="ü"/>
            </a:pPr>
            <a:r>
              <a:rPr lang="en-US" altLang="en-US" sz="1600" dirty="0">
                <a:solidFill>
                  <a:srgbClr val="FFFFFF"/>
                </a:solidFill>
              </a:rPr>
              <a:t>Xenon Test Chamber</a:t>
            </a:r>
          </a:p>
          <a:p>
            <a:pPr eaLnBrk="1" hangingPunct="1">
              <a:spcBef>
                <a:spcPct val="0"/>
              </a:spcBef>
              <a:buClrTx/>
              <a:buSzTx/>
              <a:buFont typeface="Wingdings" panose="05000000000000000000" pitchFamily="2" charset="2"/>
              <a:buChar char="ü"/>
            </a:pPr>
            <a:r>
              <a:rPr lang="en-US" altLang="en-US" sz="1600" dirty="0">
                <a:solidFill>
                  <a:srgbClr val="FFFFFF"/>
                </a:solidFill>
              </a:rPr>
              <a:t>Abrasion</a:t>
            </a:r>
          </a:p>
          <a:p>
            <a:pPr eaLnBrk="1" hangingPunct="1">
              <a:spcBef>
                <a:spcPct val="0"/>
              </a:spcBef>
              <a:buClrTx/>
              <a:buSzTx/>
              <a:buFont typeface="Wingdings" panose="05000000000000000000" pitchFamily="2" charset="2"/>
              <a:buChar char="ü"/>
            </a:pPr>
            <a:r>
              <a:rPr lang="en-US" altLang="en-US" sz="1600" dirty="0">
                <a:solidFill>
                  <a:srgbClr val="FFFFFF"/>
                </a:solidFill>
              </a:rPr>
              <a:t>Gravimeter</a:t>
            </a:r>
          </a:p>
          <a:p>
            <a:pPr eaLnBrk="1" hangingPunct="1">
              <a:spcBef>
                <a:spcPct val="0"/>
              </a:spcBef>
              <a:buClrTx/>
              <a:buSzTx/>
              <a:buFont typeface="Wingdings" panose="05000000000000000000" pitchFamily="2" charset="2"/>
              <a:buChar char="ü"/>
            </a:pPr>
            <a:r>
              <a:rPr lang="en-US" altLang="en-US" sz="1600" dirty="0">
                <a:solidFill>
                  <a:srgbClr val="FFFFFF"/>
                </a:solidFill>
              </a:rPr>
              <a:t>Salt Spray</a:t>
            </a:r>
          </a:p>
          <a:p>
            <a:pPr eaLnBrk="1" hangingPunct="1">
              <a:spcBef>
                <a:spcPct val="0"/>
              </a:spcBef>
              <a:buClrTx/>
              <a:buSzTx/>
              <a:buFont typeface="Wingdings" panose="05000000000000000000" pitchFamily="2" charset="2"/>
              <a:buChar char="ü"/>
            </a:pPr>
            <a:r>
              <a:rPr lang="en-US" altLang="en-US" sz="1600" dirty="0">
                <a:solidFill>
                  <a:srgbClr val="FFFFFF"/>
                </a:solidFill>
              </a:rPr>
              <a:t>Sulfur Analysis</a:t>
            </a:r>
          </a:p>
          <a:p>
            <a:pPr eaLnBrk="1" hangingPunct="1">
              <a:spcBef>
                <a:spcPct val="0"/>
              </a:spcBef>
              <a:buClrTx/>
              <a:buSzTx/>
              <a:buFont typeface="Wingdings" panose="05000000000000000000" pitchFamily="2" charset="2"/>
              <a:buChar char="ü"/>
            </a:pPr>
            <a:r>
              <a:rPr lang="en-US" altLang="en-US" sz="1600" dirty="0">
                <a:solidFill>
                  <a:srgbClr val="FFFFFF"/>
                </a:solidFill>
              </a:rPr>
              <a:t>Digital Caliper</a:t>
            </a:r>
          </a:p>
          <a:p>
            <a:pPr eaLnBrk="1" hangingPunct="1">
              <a:spcBef>
                <a:spcPct val="0"/>
              </a:spcBef>
              <a:buClrTx/>
              <a:buSzTx/>
              <a:buFont typeface="Wingdings" panose="05000000000000000000" pitchFamily="2" charset="2"/>
              <a:buChar char="ü"/>
            </a:pPr>
            <a:r>
              <a:rPr lang="en-US" altLang="en-US" sz="1600" dirty="0">
                <a:solidFill>
                  <a:srgbClr val="FFFFFF"/>
                </a:solidFill>
              </a:rPr>
              <a:t>Microscopy</a:t>
            </a:r>
          </a:p>
          <a:p>
            <a:pPr eaLnBrk="1" hangingPunct="1">
              <a:spcBef>
                <a:spcPct val="0"/>
              </a:spcBef>
              <a:buClrTx/>
              <a:buSzTx/>
              <a:buFont typeface="Wingdings" panose="05000000000000000000" pitchFamily="2" charset="2"/>
              <a:buChar char="ü"/>
            </a:pPr>
            <a:r>
              <a:rPr lang="en-US" altLang="en-US" sz="1600" dirty="0">
                <a:solidFill>
                  <a:srgbClr val="FFFFFF"/>
                </a:solidFill>
              </a:rPr>
              <a:t>Non-Contact CMM</a:t>
            </a:r>
          </a:p>
          <a:p>
            <a:pPr eaLnBrk="1" hangingPunct="1">
              <a:spcBef>
                <a:spcPct val="0"/>
              </a:spcBef>
              <a:buClrTx/>
              <a:buSzTx/>
              <a:buFont typeface="Wingdings" panose="05000000000000000000" pitchFamily="2" charset="2"/>
              <a:buChar char="ü"/>
            </a:pPr>
            <a:r>
              <a:rPr lang="en-US" altLang="en-US" sz="1600" dirty="0">
                <a:solidFill>
                  <a:srgbClr val="FFFFFF"/>
                </a:solidFill>
              </a:rPr>
              <a:t>External testing also available</a:t>
            </a:r>
            <a:br>
              <a:rPr lang="en-US" altLang="en-US" sz="1600" dirty="0">
                <a:solidFill>
                  <a:srgbClr val="FFFFFF"/>
                </a:solidFill>
              </a:rPr>
            </a:br>
            <a:r>
              <a:rPr lang="en-US" altLang="en-US" sz="1600" dirty="0">
                <a:solidFill>
                  <a:srgbClr val="FFFFFF"/>
                </a:solidFill>
              </a:rPr>
              <a:t>incl. A2LA, ISO/IEC 17025, etc.</a:t>
            </a:r>
          </a:p>
          <a:p>
            <a:pPr eaLnBrk="1" hangingPunct="1">
              <a:spcBef>
                <a:spcPct val="0"/>
              </a:spcBef>
              <a:buClrTx/>
              <a:buSzTx/>
              <a:buFont typeface="Arial" pitchFamily="34" charset="0"/>
              <a:buChar char="•"/>
            </a:pPr>
            <a:endParaRPr lang="en-US" altLang="en-US" sz="1600" dirty="0">
              <a:solidFill>
                <a:srgbClr val="FFFFFF"/>
              </a:solidFill>
            </a:endParaRPr>
          </a:p>
        </p:txBody>
      </p:sp>
      <p:pic>
        <p:nvPicPr>
          <p:cNvPr id="11" name="Picture 13" descr="E:\品牌形象设计\凯仁橡塑\凯仁橡塑\6\3.png">
            <a:extLst>
              <a:ext uri="{FF2B5EF4-FFF2-40B4-BE49-F238E27FC236}">
                <a16:creationId xmlns:a16="http://schemas.microsoft.com/office/drawing/2014/main" id="{78ACCE13-359A-431F-9EDA-2A3A94A8DC4D}"/>
              </a:ext>
            </a:extLst>
          </p:cNvPr>
          <p:cNvPicPr>
            <a:picLocks noChangeAspect="1" noChangeArrowheads="1"/>
          </p:cNvPicPr>
          <p:nvPr/>
        </p:nvPicPr>
        <p:blipFill>
          <a:blip r:embed="rId5" cstate="email"/>
          <a:srcRect/>
          <a:stretch>
            <a:fillRect/>
          </a:stretch>
        </p:blipFill>
        <p:spPr bwMode="auto">
          <a:xfrm>
            <a:off x="4378277" y="1931957"/>
            <a:ext cx="1352646" cy="1201572"/>
          </a:xfrm>
          <a:prstGeom prst="rect">
            <a:avLst/>
          </a:prstGeom>
          <a:noFill/>
        </p:spPr>
      </p:pic>
      <p:pic>
        <p:nvPicPr>
          <p:cNvPr id="12" name="Picture 12" descr="E:\品牌形象设计\凯仁橡塑\凯仁橡塑\6\2.png">
            <a:extLst>
              <a:ext uri="{FF2B5EF4-FFF2-40B4-BE49-F238E27FC236}">
                <a16:creationId xmlns:a16="http://schemas.microsoft.com/office/drawing/2014/main" id="{824CC354-8A73-478B-8DA6-CF0C87C63669}"/>
              </a:ext>
            </a:extLst>
          </p:cNvPr>
          <p:cNvPicPr>
            <a:picLocks noChangeAspect="1" noChangeArrowheads="1"/>
          </p:cNvPicPr>
          <p:nvPr/>
        </p:nvPicPr>
        <p:blipFill>
          <a:blip r:embed="rId6" cstate="email"/>
          <a:srcRect/>
          <a:stretch>
            <a:fillRect/>
          </a:stretch>
        </p:blipFill>
        <p:spPr bwMode="auto">
          <a:xfrm>
            <a:off x="5863114" y="1931636"/>
            <a:ext cx="1352646" cy="1202848"/>
          </a:xfrm>
          <a:prstGeom prst="rect">
            <a:avLst/>
          </a:prstGeom>
          <a:noFill/>
        </p:spPr>
      </p:pic>
      <p:pic>
        <p:nvPicPr>
          <p:cNvPr id="13" name="Picture 19" descr="E:\品牌形象设计\凯仁橡塑\凯仁橡塑\6\9.png">
            <a:extLst>
              <a:ext uri="{FF2B5EF4-FFF2-40B4-BE49-F238E27FC236}">
                <a16:creationId xmlns:a16="http://schemas.microsoft.com/office/drawing/2014/main" id="{85D467BA-9B22-4547-8FF8-27A6A629B8CE}"/>
              </a:ext>
            </a:extLst>
          </p:cNvPr>
          <p:cNvPicPr>
            <a:picLocks noChangeAspect="1" noChangeArrowheads="1"/>
          </p:cNvPicPr>
          <p:nvPr/>
        </p:nvPicPr>
        <p:blipFill>
          <a:blip r:embed="rId7" cstate="email"/>
          <a:srcRect/>
          <a:stretch>
            <a:fillRect/>
          </a:stretch>
        </p:blipFill>
        <p:spPr bwMode="auto">
          <a:xfrm>
            <a:off x="4378277" y="3280575"/>
            <a:ext cx="1352646" cy="1202848"/>
          </a:xfrm>
          <a:prstGeom prst="rect">
            <a:avLst/>
          </a:prstGeom>
          <a:noFill/>
        </p:spPr>
      </p:pic>
      <p:pic>
        <p:nvPicPr>
          <p:cNvPr id="14" name="Picture 16" descr="E:\品牌形象设计\凯仁橡塑\凯仁橡塑\6\6.png">
            <a:extLst>
              <a:ext uri="{FF2B5EF4-FFF2-40B4-BE49-F238E27FC236}">
                <a16:creationId xmlns:a16="http://schemas.microsoft.com/office/drawing/2014/main" id="{80B2626A-F479-48F2-9A1C-43EE7DC693A0}"/>
              </a:ext>
            </a:extLst>
          </p:cNvPr>
          <p:cNvPicPr>
            <a:picLocks noChangeAspect="1" noChangeArrowheads="1"/>
          </p:cNvPicPr>
          <p:nvPr/>
        </p:nvPicPr>
        <p:blipFill>
          <a:blip r:embed="rId8" cstate="email"/>
          <a:srcRect/>
          <a:stretch>
            <a:fillRect/>
          </a:stretch>
        </p:blipFill>
        <p:spPr bwMode="auto">
          <a:xfrm>
            <a:off x="5863114" y="3280575"/>
            <a:ext cx="1351280" cy="1201573"/>
          </a:xfrm>
          <a:prstGeom prst="rect">
            <a:avLst/>
          </a:prstGeom>
          <a:noFill/>
        </p:spPr>
      </p:pic>
      <p:pic>
        <p:nvPicPr>
          <p:cNvPr id="15" name="Picture 18" descr="E:\品牌形象设计\凯仁橡塑\凯仁橡塑\6\8.png">
            <a:extLst>
              <a:ext uri="{FF2B5EF4-FFF2-40B4-BE49-F238E27FC236}">
                <a16:creationId xmlns:a16="http://schemas.microsoft.com/office/drawing/2014/main" id="{C8F4DC82-26CE-49F4-9324-1E99CB719D2F}"/>
              </a:ext>
            </a:extLst>
          </p:cNvPr>
          <p:cNvPicPr>
            <a:picLocks noChangeAspect="1" noChangeArrowheads="1"/>
          </p:cNvPicPr>
          <p:nvPr/>
        </p:nvPicPr>
        <p:blipFill>
          <a:blip r:embed="rId9" cstate="email"/>
          <a:srcRect/>
          <a:stretch>
            <a:fillRect/>
          </a:stretch>
        </p:blipFill>
        <p:spPr bwMode="auto">
          <a:xfrm>
            <a:off x="4188784" y="4580362"/>
            <a:ext cx="1390625" cy="1236621"/>
          </a:xfrm>
          <a:prstGeom prst="rect">
            <a:avLst/>
          </a:prstGeom>
          <a:noFill/>
          <a:ln>
            <a:noFill/>
          </a:ln>
          <a:effectLst>
            <a:softEdge rad="12700"/>
          </a:effectLst>
        </p:spPr>
      </p:pic>
      <p:pic>
        <p:nvPicPr>
          <p:cNvPr id="16" name="Picture 15" descr="E:\品牌形象设计\凯仁橡塑\凯仁橡塑\6\5.png">
            <a:extLst>
              <a:ext uri="{FF2B5EF4-FFF2-40B4-BE49-F238E27FC236}">
                <a16:creationId xmlns:a16="http://schemas.microsoft.com/office/drawing/2014/main" id="{D3EF8409-FD30-44E8-A0B0-A0CD602ABCC7}"/>
              </a:ext>
            </a:extLst>
          </p:cNvPr>
          <p:cNvPicPr>
            <a:picLocks noChangeAspect="1" noChangeArrowheads="1"/>
          </p:cNvPicPr>
          <p:nvPr/>
        </p:nvPicPr>
        <p:blipFill>
          <a:blip r:embed="rId10" cstate="email"/>
          <a:srcRect/>
          <a:stretch>
            <a:fillRect/>
          </a:stretch>
        </p:blipFill>
        <p:spPr bwMode="auto">
          <a:xfrm>
            <a:off x="5863114" y="4614135"/>
            <a:ext cx="1351280" cy="1202848"/>
          </a:xfrm>
          <a:prstGeom prst="rect">
            <a:avLst/>
          </a:prstGeom>
          <a:noFill/>
        </p:spPr>
      </p:pic>
      <p:pic>
        <p:nvPicPr>
          <p:cNvPr id="17" name="Picture 20" descr="E:\品牌形象设计\凯仁橡塑\凯仁橡塑\6\10.png">
            <a:extLst>
              <a:ext uri="{FF2B5EF4-FFF2-40B4-BE49-F238E27FC236}">
                <a16:creationId xmlns:a16="http://schemas.microsoft.com/office/drawing/2014/main" id="{8DB63919-7E80-4DD9-8993-2E6990996426}"/>
              </a:ext>
            </a:extLst>
          </p:cNvPr>
          <p:cNvPicPr>
            <a:picLocks noChangeAspect="1" noChangeArrowheads="1"/>
          </p:cNvPicPr>
          <p:nvPr/>
        </p:nvPicPr>
        <p:blipFill>
          <a:blip r:embed="rId11" cstate="email"/>
          <a:srcRect/>
          <a:stretch>
            <a:fillRect/>
          </a:stretch>
        </p:blipFill>
        <p:spPr bwMode="auto">
          <a:xfrm>
            <a:off x="7347951" y="1922463"/>
            <a:ext cx="1351371" cy="1201573"/>
          </a:xfrm>
          <a:prstGeom prst="rect">
            <a:avLst/>
          </a:prstGeom>
          <a:noFill/>
        </p:spPr>
      </p:pic>
      <p:pic>
        <p:nvPicPr>
          <p:cNvPr id="18" name="Picture 11" descr="E:\品牌形象设计\凯仁橡塑\凯仁橡塑\6\1.png">
            <a:extLst>
              <a:ext uri="{FF2B5EF4-FFF2-40B4-BE49-F238E27FC236}">
                <a16:creationId xmlns:a16="http://schemas.microsoft.com/office/drawing/2014/main" id="{CA32EFF3-414D-4B22-BF5C-29AD2C496F63}"/>
              </a:ext>
            </a:extLst>
          </p:cNvPr>
          <p:cNvPicPr>
            <a:picLocks noChangeAspect="1" noChangeArrowheads="1"/>
          </p:cNvPicPr>
          <p:nvPr/>
        </p:nvPicPr>
        <p:blipFill>
          <a:blip r:embed="rId12" cstate="email"/>
          <a:srcRect/>
          <a:stretch>
            <a:fillRect/>
          </a:stretch>
        </p:blipFill>
        <p:spPr bwMode="auto">
          <a:xfrm>
            <a:off x="7343782" y="3254181"/>
            <a:ext cx="1352646" cy="1202690"/>
          </a:xfrm>
          <a:prstGeom prst="rect">
            <a:avLst/>
          </a:prstGeom>
          <a:noFill/>
        </p:spPr>
      </p:pic>
      <p:pic>
        <p:nvPicPr>
          <p:cNvPr id="20" name="Picture 14" descr="E:\品牌形象设计\凯仁橡塑\凯仁橡塑\6\4.png">
            <a:extLst>
              <a:ext uri="{FF2B5EF4-FFF2-40B4-BE49-F238E27FC236}">
                <a16:creationId xmlns:a16="http://schemas.microsoft.com/office/drawing/2014/main" id="{BC9864B2-A7DA-412E-A8FB-7F5D39A27D90}"/>
              </a:ext>
            </a:extLst>
          </p:cNvPr>
          <p:cNvPicPr>
            <a:picLocks noChangeAspect="1" noChangeArrowheads="1"/>
          </p:cNvPicPr>
          <p:nvPr/>
        </p:nvPicPr>
        <p:blipFill>
          <a:blip r:embed="rId13" cstate="email"/>
          <a:srcRect/>
          <a:stretch>
            <a:fillRect/>
          </a:stretch>
        </p:blipFill>
        <p:spPr bwMode="auto">
          <a:xfrm>
            <a:off x="7343782" y="4587017"/>
            <a:ext cx="1351280" cy="1202848"/>
          </a:xfrm>
          <a:prstGeom prst="rect">
            <a:avLst/>
          </a:prstGeom>
          <a:noFill/>
        </p:spPr>
      </p:pic>
    </p:spTree>
    <p:extLst>
      <p:ext uri="{BB962C8B-B14F-4D97-AF65-F5344CB8AC3E}">
        <p14:creationId xmlns:p14="http://schemas.microsoft.com/office/powerpoint/2010/main" val="139480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250"/>
                            </p:stCondLst>
                            <p:childTnLst>
                              <p:par>
                                <p:cTn id="13" presetID="10" presetClass="entr" presetSubtype="0"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000"/>
                            </p:stCondLst>
                            <p:childTnLst>
                              <p:par>
                                <p:cTn id="17" presetID="10" presetClass="entr" presetSubtype="0" fill="hold" nodeType="after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3750"/>
                            </p:stCondLst>
                            <p:childTnLst>
                              <p:par>
                                <p:cTn id="21" presetID="10" presetClass="entr" presetSubtype="0" fill="hold" nodeType="after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4500"/>
                            </p:stCondLst>
                            <p:childTnLst>
                              <p:par>
                                <p:cTn id="25" presetID="10" presetClass="entr" presetSubtype="0" fill="hold" nodeType="after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250"/>
                            </p:stCondLst>
                            <p:childTnLst>
                              <p:par>
                                <p:cTn id="29" presetID="10" presetClass="entr" presetSubtype="0" fill="hold" nodeType="after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6000"/>
                            </p:stCondLst>
                            <p:childTnLst>
                              <p:par>
                                <p:cTn id="33" presetID="10" presetClass="entr" presetSubtype="0" fill="hold" nodeType="afterEffect">
                                  <p:stCondLst>
                                    <p:cond delay="25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6750"/>
                            </p:stCondLst>
                            <p:childTnLst>
                              <p:par>
                                <p:cTn id="37" presetID="10" presetClass="entr" presetSubtype="0" fill="hold" nodeType="afterEffect">
                                  <p:stCondLst>
                                    <p:cond delay="25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7500"/>
                            </p:stCondLst>
                            <p:childTnLst>
                              <p:par>
                                <p:cTn id="41" presetID="10" presetClass="entr" presetSubtype="0" fill="hold" nodeType="afterEffect">
                                  <p:stCondLst>
                                    <p:cond delay="25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7"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8"/>
          <p:cNvSpPr txBox="1">
            <a:spLocks noChangeArrowheads="1"/>
          </p:cNvSpPr>
          <p:nvPr/>
        </p:nvSpPr>
        <p:spPr bwMode="auto">
          <a:xfrm>
            <a:off x="323850" y="908050"/>
            <a:ext cx="8569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3200" b="1" dirty="0">
                <a:solidFill>
                  <a:schemeClr val="bg1"/>
                </a:solidFill>
              </a:rPr>
              <a:t>Order Execution Process</a:t>
            </a:r>
          </a:p>
          <a:p>
            <a:pPr algn="ctr" eaLnBrk="1" hangingPunct="1">
              <a:spcBef>
                <a:spcPct val="0"/>
              </a:spcBef>
              <a:buClrTx/>
              <a:buSzTx/>
              <a:buFontTx/>
              <a:buNone/>
            </a:pPr>
            <a:r>
              <a:rPr lang="en-US" altLang="zh-CN" sz="1600" dirty="0">
                <a:solidFill>
                  <a:srgbClr val="FFFFFF"/>
                </a:solidFill>
              </a:rPr>
              <a:t>Each process is fully documented and traceable.</a:t>
            </a:r>
          </a:p>
          <a:p>
            <a:pPr algn="ctr" eaLnBrk="1" hangingPunct="1">
              <a:spcBef>
                <a:spcPct val="0"/>
              </a:spcBef>
              <a:buClrTx/>
              <a:buSzTx/>
              <a:buFontTx/>
              <a:buNone/>
            </a:pPr>
            <a:endParaRPr lang="en-US" altLang="en-US" sz="1600" b="1" dirty="0">
              <a:solidFill>
                <a:srgbClr val="FFFFFF"/>
              </a:solidFill>
            </a:endParaRPr>
          </a:p>
        </p:txBody>
      </p:sp>
      <p:sp>
        <p:nvSpPr>
          <p:cNvPr id="10" name="TextBox 9"/>
          <p:cNvSpPr txBox="1"/>
          <p:nvPr/>
        </p:nvSpPr>
        <p:spPr>
          <a:xfrm>
            <a:off x="179512" y="116632"/>
            <a:ext cx="4752528" cy="584776"/>
          </a:xfrm>
          <a:prstGeom prst="rect">
            <a:avLst/>
          </a:prstGeom>
          <a:noFill/>
        </p:spPr>
        <p:txBody>
          <a:bodyPr>
            <a:spAutoFit/>
          </a:bodyPr>
          <a:lstStyle/>
          <a:p>
            <a:pPr algn="ctr">
              <a:defRPr/>
            </a:pPr>
            <a:r>
              <a:rPr lang="en-US" sz="3200" b="1" dirty="0">
                <a:solidFill>
                  <a:srgbClr val="FFFFFF"/>
                </a:solidFill>
                <a:effectLst>
                  <a:reflection blurRad="6350" stA="55000" endA="50" endPos="85000" dir="5400000" sy="-100000" algn="bl" rotWithShape="0"/>
                </a:effectLst>
                <a:latin typeface="Arial" charset="0"/>
                <a:ea typeface="宋体" charset="0"/>
                <a:cs typeface="宋体" charset="0"/>
              </a:rPr>
              <a:t>ORDER EXECUTION</a:t>
            </a:r>
          </a:p>
        </p:txBody>
      </p:sp>
      <p:sp>
        <p:nvSpPr>
          <p:cNvPr id="6" name="TextBox 5"/>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grpSp>
        <p:nvGrpSpPr>
          <p:cNvPr id="12" name="Group 4"/>
          <p:cNvGrpSpPr>
            <a:grpSpLocks/>
          </p:cNvGrpSpPr>
          <p:nvPr/>
        </p:nvGrpSpPr>
        <p:grpSpPr bwMode="auto">
          <a:xfrm>
            <a:off x="1619250" y="1798638"/>
            <a:ext cx="6160255" cy="4294187"/>
            <a:chOff x="567" y="608"/>
            <a:chExt cx="5204" cy="3548"/>
          </a:xfrm>
        </p:grpSpPr>
        <p:sp>
          <p:nvSpPr>
            <p:cNvPr id="20488" name="Text Box 5"/>
            <p:cNvSpPr txBox="1">
              <a:spLocks noChangeArrowheads="1"/>
            </p:cNvSpPr>
            <p:nvPr/>
          </p:nvSpPr>
          <p:spPr bwMode="auto">
            <a:xfrm>
              <a:off x="2294" y="608"/>
              <a:ext cx="907"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50000"/>
                </a:spcBef>
                <a:buClrTx/>
                <a:buSzTx/>
                <a:buFontTx/>
                <a:buNone/>
              </a:pPr>
              <a:r>
                <a:rPr lang="en-US" altLang="zh-CN" sz="1600" b="1">
                  <a:solidFill>
                    <a:srgbClr val="FFFFFF"/>
                  </a:solidFill>
                </a:rPr>
                <a:t>Order</a:t>
              </a:r>
            </a:p>
          </p:txBody>
        </p:sp>
        <p:grpSp>
          <p:nvGrpSpPr>
            <p:cNvPr id="20489" name="Group 6"/>
            <p:cNvGrpSpPr>
              <a:grpSpLocks/>
            </p:cNvGrpSpPr>
            <p:nvPr/>
          </p:nvGrpSpPr>
          <p:grpSpPr bwMode="auto">
            <a:xfrm>
              <a:off x="567" y="890"/>
              <a:ext cx="5204" cy="3266"/>
              <a:chOff x="567" y="709"/>
              <a:chExt cx="5204" cy="3266"/>
            </a:xfrm>
          </p:grpSpPr>
          <p:sp>
            <p:nvSpPr>
              <p:cNvPr id="15" name="AutoShape 7"/>
              <p:cNvSpPr>
                <a:spLocks noChangeArrowheads="1"/>
              </p:cNvSpPr>
              <p:nvPr/>
            </p:nvSpPr>
            <p:spPr bwMode="auto">
              <a:xfrm>
                <a:off x="1702" y="1117"/>
                <a:ext cx="1904" cy="273"/>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altLang="zh-CN" sz="1200" b="1" dirty="0">
                    <a:solidFill>
                      <a:srgbClr val="000000"/>
                    </a:solidFill>
                  </a:rPr>
                  <a:t>Production Planning</a:t>
                </a:r>
                <a:r>
                  <a:rPr lang="en-US" altLang="zh-CN" sz="1200" dirty="0">
                    <a:solidFill>
                      <a:srgbClr val="000000"/>
                    </a:solidFill>
                  </a:rPr>
                  <a:t> </a:t>
                </a:r>
              </a:p>
            </p:txBody>
          </p:sp>
          <p:sp>
            <p:nvSpPr>
              <p:cNvPr id="16" name="AutoShape 8"/>
              <p:cNvSpPr>
                <a:spLocks noChangeArrowheads="1"/>
              </p:cNvSpPr>
              <p:nvPr/>
            </p:nvSpPr>
            <p:spPr bwMode="auto">
              <a:xfrm>
                <a:off x="2109" y="1796"/>
                <a:ext cx="1179" cy="27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altLang="zh-CN" sz="1400" b="1">
                    <a:solidFill>
                      <a:srgbClr val="000000"/>
                    </a:solidFill>
                  </a:rPr>
                  <a:t>Mold Design</a:t>
                </a:r>
              </a:p>
            </p:txBody>
          </p:sp>
          <p:sp>
            <p:nvSpPr>
              <p:cNvPr id="17" name="AutoShape 9"/>
              <p:cNvSpPr>
                <a:spLocks noChangeArrowheads="1"/>
              </p:cNvSpPr>
              <p:nvPr/>
            </p:nvSpPr>
            <p:spPr bwMode="auto">
              <a:xfrm>
                <a:off x="2109" y="2886"/>
                <a:ext cx="1179" cy="273"/>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altLang="zh-CN" sz="1400" b="1">
                    <a:solidFill>
                      <a:srgbClr val="000000"/>
                    </a:solidFill>
                  </a:rPr>
                  <a:t>Production</a:t>
                </a:r>
              </a:p>
            </p:txBody>
          </p:sp>
          <p:sp>
            <p:nvSpPr>
              <p:cNvPr id="18" name="AutoShape 10"/>
              <p:cNvSpPr>
                <a:spLocks noChangeArrowheads="1"/>
              </p:cNvSpPr>
              <p:nvPr/>
            </p:nvSpPr>
            <p:spPr bwMode="auto">
              <a:xfrm>
                <a:off x="2111" y="3429"/>
                <a:ext cx="1179" cy="273"/>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altLang="zh-CN" sz="1400">
                    <a:solidFill>
                      <a:srgbClr val="000000"/>
                    </a:solidFill>
                  </a:rPr>
                  <a:t> </a:t>
                </a:r>
                <a:r>
                  <a:rPr lang="en-US" altLang="zh-CN" sz="1400" b="1">
                    <a:solidFill>
                      <a:srgbClr val="000000"/>
                    </a:solidFill>
                  </a:rPr>
                  <a:t>QC</a:t>
                </a:r>
              </a:p>
            </p:txBody>
          </p:sp>
          <p:sp>
            <p:nvSpPr>
              <p:cNvPr id="19" name="Line 11"/>
              <p:cNvSpPr>
                <a:spLocks noChangeShapeType="1"/>
              </p:cNvSpPr>
              <p:nvPr/>
            </p:nvSpPr>
            <p:spPr bwMode="auto">
              <a:xfrm>
                <a:off x="2699" y="1388"/>
                <a:ext cx="0" cy="408"/>
              </a:xfrm>
              <a:prstGeom prst="line">
                <a:avLst/>
              </a:prstGeom>
              <a:noFill/>
              <a:ln w="38100">
                <a:solidFill>
                  <a:schemeClr val="accent2"/>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20" name="Line 12"/>
              <p:cNvSpPr>
                <a:spLocks noChangeShapeType="1"/>
              </p:cNvSpPr>
              <p:nvPr/>
            </p:nvSpPr>
            <p:spPr bwMode="auto">
              <a:xfrm>
                <a:off x="2699" y="2070"/>
                <a:ext cx="0" cy="269"/>
              </a:xfrm>
              <a:prstGeom prst="line">
                <a:avLst/>
              </a:prstGeom>
              <a:noFill/>
              <a:ln w="38100">
                <a:solidFill>
                  <a:schemeClr val="accent2"/>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21" name="Line 13"/>
              <p:cNvSpPr>
                <a:spLocks noChangeShapeType="1"/>
              </p:cNvSpPr>
              <p:nvPr/>
            </p:nvSpPr>
            <p:spPr bwMode="auto">
              <a:xfrm>
                <a:off x="2699" y="2614"/>
                <a:ext cx="0" cy="273"/>
              </a:xfrm>
              <a:prstGeom prst="line">
                <a:avLst/>
              </a:prstGeom>
              <a:noFill/>
              <a:ln w="38100">
                <a:solidFill>
                  <a:schemeClr val="accent2"/>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22" name="Line 14"/>
              <p:cNvSpPr>
                <a:spLocks noChangeShapeType="1"/>
              </p:cNvSpPr>
              <p:nvPr/>
            </p:nvSpPr>
            <p:spPr bwMode="auto">
              <a:xfrm>
                <a:off x="2699" y="3159"/>
                <a:ext cx="0" cy="270"/>
              </a:xfrm>
              <a:prstGeom prst="line">
                <a:avLst/>
              </a:prstGeom>
              <a:noFill/>
              <a:ln w="38100">
                <a:solidFill>
                  <a:schemeClr val="accent2"/>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20498" name="AutoShape 15"/>
              <p:cNvSpPr>
                <a:spLocks noChangeArrowheads="1"/>
              </p:cNvSpPr>
              <p:nvPr/>
            </p:nvSpPr>
            <p:spPr bwMode="auto">
              <a:xfrm>
                <a:off x="1701" y="2101"/>
                <a:ext cx="816" cy="181"/>
              </a:xfrm>
              <a:prstGeom prst="flowChartProcess">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zh-CN" sz="800" dirty="0">
                    <a:solidFill>
                      <a:srgbClr val="FFFFFF"/>
                    </a:solidFill>
                  </a:rPr>
                  <a:t>Our engineers plan</a:t>
                </a:r>
              </a:p>
              <a:p>
                <a:pPr algn="ctr" eaLnBrk="1" hangingPunct="1">
                  <a:spcBef>
                    <a:spcPct val="0"/>
                  </a:spcBef>
                  <a:buClrTx/>
                  <a:buSzTx/>
                  <a:buFontTx/>
                  <a:buNone/>
                </a:pPr>
                <a:r>
                  <a:rPr lang="en-US" altLang="zh-CN" sz="800" dirty="0">
                    <a:solidFill>
                      <a:srgbClr val="FFFFFF"/>
                    </a:solidFill>
                  </a:rPr>
                  <a:t> the project</a:t>
                </a:r>
              </a:p>
            </p:txBody>
          </p:sp>
          <p:sp>
            <p:nvSpPr>
              <p:cNvPr id="20499" name="AutoShape 16"/>
              <p:cNvSpPr>
                <a:spLocks noChangeArrowheads="1"/>
              </p:cNvSpPr>
              <p:nvPr/>
            </p:nvSpPr>
            <p:spPr bwMode="auto">
              <a:xfrm>
                <a:off x="1651" y="1417"/>
                <a:ext cx="816" cy="181"/>
              </a:xfrm>
              <a:prstGeom prst="flowChartProcess">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zh-CN" sz="800" dirty="0">
                    <a:solidFill>
                      <a:srgbClr val="FFFFFF"/>
                    </a:solidFill>
                  </a:rPr>
                  <a:t>Arrange the project</a:t>
                </a:r>
              </a:p>
            </p:txBody>
          </p:sp>
          <p:sp>
            <p:nvSpPr>
              <p:cNvPr id="25" name="AutoShape 17"/>
              <p:cNvSpPr>
                <a:spLocks noChangeArrowheads="1"/>
              </p:cNvSpPr>
              <p:nvPr/>
            </p:nvSpPr>
            <p:spPr bwMode="auto">
              <a:xfrm>
                <a:off x="2109" y="2341"/>
                <a:ext cx="1179" cy="273"/>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altLang="zh-CN" sz="1400" b="1" dirty="0">
                    <a:solidFill>
                      <a:srgbClr val="000000"/>
                    </a:solidFill>
                  </a:rPr>
                  <a:t>Mold Making</a:t>
                </a:r>
              </a:p>
            </p:txBody>
          </p:sp>
          <p:sp>
            <p:nvSpPr>
              <p:cNvPr id="20501" name="AutoShape 18"/>
              <p:cNvSpPr>
                <a:spLocks noChangeArrowheads="1"/>
              </p:cNvSpPr>
              <p:nvPr/>
            </p:nvSpPr>
            <p:spPr bwMode="auto">
              <a:xfrm>
                <a:off x="1787" y="2638"/>
                <a:ext cx="679" cy="181"/>
              </a:xfrm>
              <a:prstGeom prst="flowChartProcess">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zh-CN" sz="800" dirty="0">
                    <a:solidFill>
                      <a:srgbClr val="FFFFFF"/>
                    </a:solidFill>
                  </a:rPr>
                  <a:t>Tooling process</a:t>
                </a:r>
              </a:p>
            </p:txBody>
          </p:sp>
          <p:sp>
            <p:nvSpPr>
              <p:cNvPr id="20502" name="AutoShape 19"/>
              <p:cNvSpPr>
                <a:spLocks noChangeArrowheads="1"/>
              </p:cNvSpPr>
              <p:nvPr/>
            </p:nvSpPr>
            <p:spPr bwMode="auto">
              <a:xfrm>
                <a:off x="2019" y="3183"/>
                <a:ext cx="543" cy="181"/>
              </a:xfrm>
              <a:prstGeom prst="flowChartProcess">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zh-CN" sz="1200" dirty="0">
                    <a:solidFill>
                      <a:srgbClr val="FFFFFF"/>
                    </a:solidFill>
                  </a:rPr>
                  <a:t>Samples</a:t>
                </a:r>
              </a:p>
            </p:txBody>
          </p:sp>
          <p:sp>
            <p:nvSpPr>
              <p:cNvPr id="20503" name="Text Box 20"/>
              <p:cNvSpPr txBox="1">
                <a:spLocks noChangeArrowheads="1"/>
              </p:cNvSpPr>
              <p:nvPr/>
            </p:nvSpPr>
            <p:spPr bwMode="auto">
              <a:xfrm>
                <a:off x="2915" y="3160"/>
                <a:ext cx="6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en-US" altLang="zh-CN" sz="1200" dirty="0">
                    <a:solidFill>
                      <a:srgbClr val="FFFFFF"/>
                    </a:solidFill>
                    <a:latin typeface="+mj-lt"/>
                  </a:rPr>
                  <a:t>Products</a:t>
                </a:r>
              </a:p>
            </p:txBody>
          </p:sp>
          <p:sp>
            <p:nvSpPr>
              <p:cNvPr id="29" name="AutoShape 21"/>
              <p:cNvSpPr>
                <a:spLocks noChangeArrowheads="1"/>
              </p:cNvSpPr>
              <p:nvPr/>
            </p:nvSpPr>
            <p:spPr bwMode="auto">
              <a:xfrm>
                <a:off x="4105" y="1298"/>
                <a:ext cx="1224" cy="272"/>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altLang="zh-CN" sz="1200" b="1" dirty="0">
                    <a:solidFill>
                      <a:schemeClr val="tx1"/>
                    </a:solidFill>
                  </a:rPr>
                  <a:t>Packaging</a:t>
                </a:r>
                <a:r>
                  <a:rPr lang="en-US" altLang="zh-CN" sz="1200" dirty="0">
                    <a:solidFill>
                      <a:schemeClr val="tx1"/>
                    </a:solidFill>
                  </a:rPr>
                  <a:t>   </a:t>
                </a:r>
              </a:p>
            </p:txBody>
          </p:sp>
          <p:sp>
            <p:nvSpPr>
              <p:cNvPr id="30" name="AutoShape 22"/>
              <p:cNvSpPr>
                <a:spLocks noChangeArrowheads="1"/>
              </p:cNvSpPr>
              <p:nvPr/>
            </p:nvSpPr>
            <p:spPr bwMode="auto">
              <a:xfrm>
                <a:off x="4149" y="1888"/>
                <a:ext cx="1180" cy="273"/>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altLang="zh-CN" sz="1000" b="1" dirty="0">
                    <a:solidFill>
                      <a:srgbClr val="000000"/>
                    </a:solidFill>
                  </a:rPr>
                  <a:t>Warehouse or </a:t>
                </a:r>
              </a:p>
              <a:p>
                <a:pPr algn="ctr">
                  <a:defRPr/>
                </a:pPr>
                <a:r>
                  <a:rPr lang="en-US" altLang="zh-CN" sz="1000" b="1" dirty="0">
                    <a:solidFill>
                      <a:srgbClr val="000000"/>
                    </a:solidFill>
                  </a:rPr>
                  <a:t>Sea / Airport</a:t>
                </a:r>
              </a:p>
            </p:txBody>
          </p:sp>
          <p:sp>
            <p:nvSpPr>
              <p:cNvPr id="20506" name="Text Box 23"/>
              <p:cNvSpPr txBox="1">
                <a:spLocks noChangeArrowheads="1"/>
              </p:cNvSpPr>
              <p:nvPr/>
            </p:nvSpPr>
            <p:spPr bwMode="auto">
              <a:xfrm>
                <a:off x="4049" y="2531"/>
                <a:ext cx="1338"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zh-CN" sz="2000" b="1">
                    <a:solidFill>
                      <a:srgbClr val="FFFFFF"/>
                    </a:solidFill>
                    <a:latin typeface="Verdana" pitchFamily="34" charset="0"/>
                  </a:rPr>
                  <a:t>Customer</a:t>
                </a:r>
              </a:p>
            </p:txBody>
          </p:sp>
          <p:sp>
            <p:nvSpPr>
              <p:cNvPr id="20507" name="AutoShape 24"/>
              <p:cNvSpPr>
                <a:spLocks noChangeArrowheads="1"/>
              </p:cNvSpPr>
              <p:nvPr/>
            </p:nvSpPr>
            <p:spPr bwMode="auto">
              <a:xfrm>
                <a:off x="2008" y="3730"/>
                <a:ext cx="543" cy="181"/>
              </a:xfrm>
              <a:prstGeom prst="flowChartProcess">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zh-CN" sz="1200">
                    <a:solidFill>
                      <a:srgbClr val="FFFFFF"/>
                    </a:solidFill>
                  </a:rPr>
                  <a:t>Samples</a:t>
                </a:r>
              </a:p>
            </p:txBody>
          </p:sp>
          <p:sp>
            <p:nvSpPr>
              <p:cNvPr id="20508" name="Text Box 25"/>
              <p:cNvSpPr txBox="1">
                <a:spLocks noChangeArrowheads="1"/>
              </p:cNvSpPr>
              <p:nvPr/>
            </p:nvSpPr>
            <p:spPr bwMode="auto">
              <a:xfrm>
                <a:off x="2960" y="3702"/>
                <a:ext cx="6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en-US" altLang="zh-CN" sz="1200" dirty="0">
                    <a:solidFill>
                      <a:srgbClr val="FFFFFF"/>
                    </a:solidFill>
                    <a:latin typeface="+mj-lt"/>
                  </a:rPr>
                  <a:t>Products</a:t>
                </a:r>
              </a:p>
            </p:txBody>
          </p:sp>
          <p:sp>
            <p:nvSpPr>
              <p:cNvPr id="34" name="Line 26"/>
              <p:cNvSpPr>
                <a:spLocks noChangeShapeType="1"/>
              </p:cNvSpPr>
              <p:nvPr/>
            </p:nvSpPr>
            <p:spPr bwMode="auto">
              <a:xfrm>
                <a:off x="2835" y="3158"/>
                <a:ext cx="0" cy="272"/>
              </a:xfrm>
              <a:prstGeom prst="line">
                <a:avLst/>
              </a:prstGeom>
              <a:noFill/>
              <a:ln w="38100">
                <a:solidFill>
                  <a:schemeClr val="accent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35" name="Line 27"/>
              <p:cNvSpPr>
                <a:spLocks noChangeShapeType="1"/>
              </p:cNvSpPr>
              <p:nvPr/>
            </p:nvSpPr>
            <p:spPr bwMode="auto">
              <a:xfrm flipV="1">
                <a:off x="3379" y="1388"/>
                <a:ext cx="0" cy="1316"/>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36" name="Line 28"/>
              <p:cNvSpPr>
                <a:spLocks noChangeShapeType="1"/>
              </p:cNvSpPr>
              <p:nvPr/>
            </p:nvSpPr>
            <p:spPr bwMode="auto">
              <a:xfrm>
                <a:off x="3153" y="2704"/>
                <a:ext cx="0" cy="181"/>
              </a:xfrm>
              <a:prstGeom prst="line">
                <a:avLst/>
              </a:prstGeom>
              <a:noFill/>
              <a:ln w="38100">
                <a:solidFill>
                  <a:schemeClr val="accent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37" name="Line 29"/>
              <p:cNvSpPr>
                <a:spLocks noChangeShapeType="1"/>
              </p:cNvSpPr>
              <p:nvPr/>
            </p:nvSpPr>
            <p:spPr bwMode="auto">
              <a:xfrm rot="5400000" flipV="1">
                <a:off x="3266" y="2592"/>
                <a:ext cx="0" cy="227"/>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38" name="Line 30"/>
              <p:cNvSpPr>
                <a:spLocks noChangeShapeType="1"/>
              </p:cNvSpPr>
              <p:nvPr/>
            </p:nvSpPr>
            <p:spPr bwMode="auto">
              <a:xfrm flipV="1">
                <a:off x="2699" y="3702"/>
                <a:ext cx="0" cy="272"/>
              </a:xfrm>
              <a:prstGeom prst="line">
                <a:avLst/>
              </a:prstGeom>
              <a:noFill/>
              <a:ln w="381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39" name="Line 31"/>
              <p:cNvSpPr>
                <a:spLocks noChangeShapeType="1"/>
              </p:cNvSpPr>
              <p:nvPr/>
            </p:nvSpPr>
            <p:spPr bwMode="auto">
              <a:xfrm flipV="1">
                <a:off x="2835" y="3706"/>
                <a:ext cx="0" cy="268"/>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40" name="Line 32"/>
              <p:cNvSpPr>
                <a:spLocks noChangeShapeType="1"/>
              </p:cNvSpPr>
              <p:nvPr/>
            </p:nvSpPr>
            <p:spPr bwMode="auto">
              <a:xfrm flipV="1">
                <a:off x="567" y="800"/>
                <a:ext cx="0" cy="3175"/>
              </a:xfrm>
              <a:prstGeom prst="line">
                <a:avLst/>
              </a:prstGeom>
              <a:noFill/>
              <a:ln w="381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41" name="Line 33"/>
              <p:cNvSpPr>
                <a:spLocks noChangeShapeType="1"/>
              </p:cNvSpPr>
              <p:nvPr/>
            </p:nvSpPr>
            <p:spPr bwMode="auto">
              <a:xfrm rot="5400000" flipV="1">
                <a:off x="3423" y="3384"/>
                <a:ext cx="0" cy="1180"/>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42" name="Line 34"/>
              <p:cNvSpPr>
                <a:spLocks noChangeShapeType="1"/>
              </p:cNvSpPr>
              <p:nvPr/>
            </p:nvSpPr>
            <p:spPr bwMode="auto">
              <a:xfrm flipH="1">
                <a:off x="567" y="3974"/>
                <a:ext cx="2139" cy="0"/>
              </a:xfrm>
              <a:prstGeom prst="line">
                <a:avLst/>
              </a:prstGeom>
              <a:noFill/>
              <a:ln w="381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43" name="Line 35"/>
              <p:cNvSpPr>
                <a:spLocks noChangeShapeType="1"/>
              </p:cNvSpPr>
              <p:nvPr/>
            </p:nvSpPr>
            <p:spPr bwMode="auto">
              <a:xfrm flipV="1">
                <a:off x="4014" y="1071"/>
                <a:ext cx="0" cy="2900"/>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44" name="Line 36"/>
              <p:cNvSpPr>
                <a:spLocks noChangeShapeType="1"/>
              </p:cNvSpPr>
              <p:nvPr/>
            </p:nvSpPr>
            <p:spPr bwMode="auto">
              <a:xfrm rot="5400000" flipV="1">
                <a:off x="4354" y="731"/>
                <a:ext cx="0" cy="680"/>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45" name="Line 37"/>
              <p:cNvSpPr>
                <a:spLocks noChangeShapeType="1"/>
              </p:cNvSpPr>
              <p:nvPr/>
            </p:nvSpPr>
            <p:spPr bwMode="auto">
              <a:xfrm flipV="1">
                <a:off x="1203" y="890"/>
                <a:ext cx="0" cy="2537"/>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46" name="Line 38"/>
              <p:cNvSpPr>
                <a:spLocks noChangeShapeType="1"/>
              </p:cNvSpPr>
              <p:nvPr/>
            </p:nvSpPr>
            <p:spPr bwMode="auto">
              <a:xfrm flipV="1">
                <a:off x="1474" y="1661"/>
                <a:ext cx="0" cy="1768"/>
              </a:xfrm>
              <a:prstGeom prst="line">
                <a:avLst/>
              </a:prstGeom>
              <a:noFill/>
              <a:ln w="381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47" name="Line 39"/>
              <p:cNvSpPr>
                <a:spLocks noChangeShapeType="1"/>
              </p:cNvSpPr>
              <p:nvPr/>
            </p:nvSpPr>
            <p:spPr bwMode="auto">
              <a:xfrm>
                <a:off x="4693" y="1071"/>
                <a:ext cx="0" cy="244"/>
              </a:xfrm>
              <a:prstGeom prst="line">
                <a:avLst/>
              </a:prstGeom>
              <a:noFill/>
              <a:ln w="38100">
                <a:solidFill>
                  <a:schemeClr val="accent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48" name="Line 40"/>
              <p:cNvSpPr>
                <a:spLocks noChangeShapeType="1"/>
              </p:cNvSpPr>
              <p:nvPr/>
            </p:nvSpPr>
            <p:spPr bwMode="auto">
              <a:xfrm>
                <a:off x="4693" y="1569"/>
                <a:ext cx="0" cy="319"/>
              </a:xfrm>
              <a:prstGeom prst="line">
                <a:avLst/>
              </a:prstGeom>
              <a:noFill/>
              <a:ln w="38100">
                <a:solidFill>
                  <a:schemeClr val="accent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49" name="Line 41"/>
              <p:cNvSpPr>
                <a:spLocks noChangeShapeType="1"/>
              </p:cNvSpPr>
              <p:nvPr/>
            </p:nvSpPr>
            <p:spPr bwMode="auto">
              <a:xfrm>
                <a:off x="4693" y="2160"/>
                <a:ext cx="0" cy="363"/>
              </a:xfrm>
              <a:prstGeom prst="line">
                <a:avLst/>
              </a:prstGeom>
              <a:noFill/>
              <a:ln w="38100">
                <a:solidFill>
                  <a:schemeClr val="accent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50" name="Text Box 42"/>
              <p:cNvSpPr txBox="1">
                <a:spLocks noChangeArrowheads="1"/>
              </p:cNvSpPr>
              <p:nvPr/>
            </p:nvSpPr>
            <p:spPr bwMode="auto">
              <a:xfrm>
                <a:off x="3346" y="1401"/>
                <a:ext cx="692" cy="2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defRPr/>
                </a:pPr>
                <a:r>
                  <a:rPr lang="en-US" altLang="zh-CN" sz="800" dirty="0">
                    <a:solidFill>
                      <a:srgbClr val="FFFFFF"/>
                    </a:solidFill>
                    <a:latin typeface="+mj-lt"/>
                  </a:rPr>
                  <a:t>Arrange</a:t>
                </a:r>
              </a:p>
              <a:p>
                <a:pPr algn="ctr" eaLnBrk="1" hangingPunct="1">
                  <a:defRPr/>
                </a:pPr>
                <a:r>
                  <a:rPr lang="en-US" altLang="zh-CN" sz="800" dirty="0">
                    <a:solidFill>
                      <a:srgbClr val="FFFFFF"/>
                    </a:solidFill>
                    <a:latin typeface="+mj-lt"/>
                  </a:rPr>
                  <a:t>production</a:t>
                </a:r>
              </a:p>
            </p:txBody>
          </p:sp>
          <p:sp>
            <p:nvSpPr>
              <p:cNvPr id="51" name="AutoShape 43"/>
              <p:cNvSpPr>
                <a:spLocks noChangeArrowheads="1"/>
              </p:cNvSpPr>
              <p:nvPr/>
            </p:nvSpPr>
            <p:spPr bwMode="auto">
              <a:xfrm>
                <a:off x="719" y="3429"/>
                <a:ext cx="1309" cy="274"/>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altLang="zh-CN" sz="1200" b="1" dirty="0">
                    <a:solidFill>
                      <a:srgbClr val="000000"/>
                    </a:solidFill>
                  </a:rPr>
                  <a:t>Customer Approval</a:t>
                </a:r>
              </a:p>
            </p:txBody>
          </p:sp>
          <p:sp>
            <p:nvSpPr>
              <p:cNvPr id="52" name="Line 44"/>
              <p:cNvSpPr>
                <a:spLocks noChangeShapeType="1"/>
              </p:cNvSpPr>
              <p:nvPr/>
            </p:nvSpPr>
            <p:spPr bwMode="auto">
              <a:xfrm rot="-5400000">
                <a:off x="2066" y="1049"/>
                <a:ext cx="0" cy="1224"/>
              </a:xfrm>
              <a:prstGeom prst="line">
                <a:avLst/>
              </a:prstGeom>
              <a:noFill/>
              <a:ln w="38100">
                <a:solidFill>
                  <a:schemeClr val="accent2"/>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57" name="Text Box 49"/>
              <p:cNvSpPr txBox="1">
                <a:spLocks noChangeArrowheads="1"/>
              </p:cNvSpPr>
              <p:nvPr/>
            </p:nvSpPr>
            <p:spPr bwMode="auto">
              <a:xfrm>
                <a:off x="4666" y="3252"/>
                <a:ext cx="1100" cy="2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defRPr/>
                </a:pPr>
                <a:r>
                  <a:rPr lang="en-US" altLang="zh-CN" sz="1400" dirty="0">
                    <a:solidFill>
                      <a:srgbClr val="FFFFFF"/>
                    </a:solidFill>
                    <a:latin typeface="+mj-lt"/>
                  </a:rPr>
                  <a:t>Sample Order</a:t>
                </a:r>
              </a:p>
            </p:txBody>
          </p:sp>
          <p:sp>
            <p:nvSpPr>
              <p:cNvPr id="58" name="Text Box 50"/>
              <p:cNvSpPr txBox="1">
                <a:spLocks noChangeArrowheads="1"/>
              </p:cNvSpPr>
              <p:nvPr/>
            </p:nvSpPr>
            <p:spPr bwMode="auto">
              <a:xfrm>
                <a:off x="4661" y="3661"/>
                <a:ext cx="1110" cy="2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defRPr/>
                </a:pPr>
                <a:r>
                  <a:rPr lang="en-US" altLang="zh-CN" sz="1400" dirty="0">
                    <a:solidFill>
                      <a:srgbClr val="FFFFFF"/>
                    </a:solidFill>
                    <a:latin typeface="+mj-lt"/>
                  </a:rPr>
                  <a:t>Product Order</a:t>
                </a:r>
              </a:p>
            </p:txBody>
          </p:sp>
          <p:sp>
            <p:nvSpPr>
              <p:cNvPr id="59" name="Line 51"/>
              <p:cNvSpPr>
                <a:spLocks noChangeShapeType="1"/>
              </p:cNvSpPr>
              <p:nvPr/>
            </p:nvSpPr>
            <p:spPr bwMode="auto">
              <a:xfrm rot="5400000" flipV="1">
                <a:off x="1724" y="369"/>
                <a:ext cx="0" cy="1042"/>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60" name="Line 52"/>
              <p:cNvSpPr>
                <a:spLocks noChangeShapeType="1"/>
              </p:cNvSpPr>
              <p:nvPr/>
            </p:nvSpPr>
            <p:spPr bwMode="auto">
              <a:xfrm>
                <a:off x="2381" y="800"/>
                <a:ext cx="0" cy="317"/>
              </a:xfrm>
              <a:prstGeom prst="line">
                <a:avLst/>
              </a:prstGeom>
              <a:noFill/>
              <a:ln w="38100">
                <a:solidFill>
                  <a:schemeClr val="accent2"/>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61" name="Line 53"/>
              <p:cNvSpPr>
                <a:spLocks noChangeShapeType="1"/>
              </p:cNvSpPr>
              <p:nvPr/>
            </p:nvSpPr>
            <p:spPr bwMode="auto">
              <a:xfrm>
                <a:off x="2245" y="890"/>
                <a:ext cx="0" cy="227"/>
              </a:xfrm>
              <a:prstGeom prst="line">
                <a:avLst/>
              </a:prstGeom>
              <a:noFill/>
              <a:ln w="38100">
                <a:solidFill>
                  <a:schemeClr val="accent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64" name="Line 56"/>
              <p:cNvSpPr>
                <a:spLocks noChangeShapeType="1"/>
              </p:cNvSpPr>
              <p:nvPr/>
            </p:nvSpPr>
            <p:spPr bwMode="auto">
              <a:xfrm rot="10800000">
                <a:off x="1474" y="3702"/>
                <a:ext cx="0" cy="272"/>
              </a:xfrm>
              <a:prstGeom prst="line">
                <a:avLst/>
              </a:prstGeom>
              <a:noFill/>
              <a:ln w="38100">
                <a:solidFill>
                  <a:schemeClr val="accent2"/>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65" name="Line 57"/>
              <p:cNvSpPr>
                <a:spLocks noChangeShapeType="1"/>
              </p:cNvSpPr>
              <p:nvPr/>
            </p:nvSpPr>
            <p:spPr bwMode="auto">
              <a:xfrm flipH="1">
                <a:off x="567" y="800"/>
                <a:ext cx="1814" cy="0"/>
              </a:xfrm>
              <a:prstGeom prst="line">
                <a:avLst/>
              </a:prstGeom>
              <a:noFill/>
              <a:ln w="381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66" name="Line 58"/>
              <p:cNvSpPr>
                <a:spLocks noChangeShapeType="1"/>
              </p:cNvSpPr>
              <p:nvPr/>
            </p:nvSpPr>
            <p:spPr bwMode="auto">
              <a:xfrm>
                <a:off x="2790" y="709"/>
                <a:ext cx="0" cy="408"/>
              </a:xfrm>
              <a:prstGeom prst="line">
                <a:avLst/>
              </a:prstGeom>
              <a:noFill/>
              <a:ln w="38100">
                <a:solidFill>
                  <a:schemeClr val="accent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67" name="Line 59"/>
              <p:cNvSpPr>
                <a:spLocks noChangeShapeType="1"/>
              </p:cNvSpPr>
              <p:nvPr/>
            </p:nvSpPr>
            <p:spPr bwMode="auto">
              <a:xfrm>
                <a:off x="2654" y="709"/>
                <a:ext cx="0" cy="408"/>
              </a:xfrm>
              <a:prstGeom prst="line">
                <a:avLst/>
              </a:prstGeom>
              <a:noFill/>
              <a:ln w="38100">
                <a:solidFill>
                  <a:schemeClr val="accent2"/>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grpSp>
      </p:grpSp>
      <p:sp>
        <p:nvSpPr>
          <p:cNvPr id="68" name="Line 59">
            <a:extLst>
              <a:ext uri="{FF2B5EF4-FFF2-40B4-BE49-F238E27FC236}">
                <a16:creationId xmlns:a16="http://schemas.microsoft.com/office/drawing/2014/main" id="{BFB0F869-80E3-4855-9BA1-79D89C2461EB}"/>
              </a:ext>
            </a:extLst>
          </p:cNvPr>
          <p:cNvSpPr>
            <a:spLocks noChangeShapeType="1"/>
          </p:cNvSpPr>
          <p:nvPr/>
        </p:nvSpPr>
        <p:spPr bwMode="auto">
          <a:xfrm>
            <a:off x="6324600" y="5223821"/>
            <a:ext cx="0" cy="319522"/>
          </a:xfrm>
          <a:prstGeom prst="line">
            <a:avLst/>
          </a:prstGeom>
          <a:noFill/>
          <a:ln w="38100">
            <a:solidFill>
              <a:schemeClr val="accent2"/>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69" name="Line 58">
            <a:extLst>
              <a:ext uri="{FF2B5EF4-FFF2-40B4-BE49-F238E27FC236}">
                <a16:creationId xmlns:a16="http://schemas.microsoft.com/office/drawing/2014/main" id="{FD977E60-68A0-4EE3-9777-A33A6DA51DBA}"/>
              </a:ext>
            </a:extLst>
          </p:cNvPr>
          <p:cNvSpPr>
            <a:spLocks noChangeShapeType="1"/>
          </p:cNvSpPr>
          <p:nvPr/>
        </p:nvSpPr>
        <p:spPr bwMode="auto">
          <a:xfrm>
            <a:off x="6324600" y="5684922"/>
            <a:ext cx="0" cy="319523"/>
          </a:xfrm>
          <a:prstGeom prst="line">
            <a:avLst/>
          </a:prstGeom>
          <a:noFill/>
          <a:ln w="38100">
            <a:solidFill>
              <a:schemeClr val="accent1"/>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a:lstStyle/>
          <a:p>
            <a:pPr>
              <a:defRPr/>
            </a:pPr>
            <a:endParaRPr lang="en-US"/>
          </a:p>
        </p:txBody>
      </p:sp>
    </p:spTree>
    <p:extLst>
      <p:ext uri="{BB962C8B-B14F-4D97-AF65-F5344CB8AC3E}">
        <p14:creationId xmlns:p14="http://schemas.microsoft.com/office/powerpoint/2010/main" val="3524658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20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9"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9512" y="116632"/>
            <a:ext cx="4752528" cy="584776"/>
          </a:xfrm>
          <a:prstGeom prst="rect">
            <a:avLst/>
          </a:prstGeom>
          <a:noFill/>
        </p:spPr>
        <p:txBody>
          <a:bodyPr>
            <a:spAutoFit/>
          </a:bodyPr>
          <a:lstStyle/>
          <a:p>
            <a:pPr algn="ctr">
              <a:defRPr/>
            </a:pPr>
            <a:r>
              <a:rPr lang="en-US" sz="3200" b="1" dirty="0">
                <a:solidFill>
                  <a:srgbClr val="FFFFFF"/>
                </a:solidFill>
                <a:effectLst>
                  <a:reflection blurRad="6350" stA="55000" endA="50" endPos="85000" dir="5400000" sy="-100000" algn="bl" rotWithShape="0"/>
                </a:effectLst>
                <a:latin typeface="Arial" charset="0"/>
                <a:ea typeface="宋体" charset="0"/>
                <a:cs typeface="宋体" charset="0"/>
              </a:rPr>
              <a:t>PROCESS CHART</a:t>
            </a:r>
          </a:p>
        </p:txBody>
      </p:sp>
      <p:sp>
        <p:nvSpPr>
          <p:cNvPr id="6" name="TextBox 5"/>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sp>
        <p:nvSpPr>
          <p:cNvPr id="68" name="Rectangle 6"/>
          <p:cNvSpPr>
            <a:spLocks noChangeArrowheads="1"/>
          </p:cNvSpPr>
          <p:nvPr/>
        </p:nvSpPr>
        <p:spPr bwMode="auto">
          <a:xfrm>
            <a:off x="3302000" y="1066824"/>
            <a:ext cx="2082800" cy="520700"/>
          </a:xfrm>
          <a:prstGeom prst="rect">
            <a:avLst/>
          </a:prstGeom>
          <a:gradFill flip="none" rotWithShape="1">
            <a:gsLst>
              <a:gs pos="0">
                <a:srgbClr val="FF0000"/>
              </a:gs>
              <a:gs pos="100000">
                <a:srgbClr val="FF6600"/>
              </a:gs>
            </a:gsLst>
            <a:path path="circle">
              <a:fillToRect l="100000" t="100000"/>
            </a:path>
            <a:tileRect r="-100000" b="-100000"/>
          </a:gradFill>
          <a:ln w="9525">
            <a:solidFill>
              <a:srgbClr val="FFFFFF"/>
            </a:solidFill>
            <a:miter lim="800000"/>
            <a:headEnd/>
            <a:tailEnd/>
          </a:ln>
          <a:effectLst/>
        </p:spPr>
        <p:txBody>
          <a:bodyPr wrap="none" lIns="90000" tIns="46800" rIns="90000" bIns="46800" anchor="ctr"/>
          <a:lstStyle/>
          <a:p>
            <a:pPr algn="ctr">
              <a:defRPr/>
            </a:pPr>
            <a:r>
              <a:rPr lang="en-US" sz="1800" b="1" dirty="0">
                <a:solidFill>
                  <a:srgbClr val="FFFFFF"/>
                </a:solidFill>
                <a:latin typeface="Arial" charset="0"/>
                <a:ea typeface="宋体" charset="0"/>
                <a:cs typeface="宋体" charset="0"/>
              </a:rPr>
              <a:t>Customer</a:t>
            </a:r>
          </a:p>
        </p:txBody>
      </p:sp>
      <p:sp>
        <p:nvSpPr>
          <p:cNvPr id="69" name="Rectangle 11"/>
          <p:cNvSpPr>
            <a:spLocks noChangeArrowheads="1"/>
          </p:cNvSpPr>
          <p:nvPr/>
        </p:nvSpPr>
        <p:spPr bwMode="auto">
          <a:xfrm>
            <a:off x="3302000" y="2120900"/>
            <a:ext cx="2082800" cy="520700"/>
          </a:xfrm>
          <a:prstGeom prst="rect">
            <a:avLst/>
          </a:prstGeom>
          <a:gradFill rotWithShape="1">
            <a:gsLst>
              <a:gs pos="0">
                <a:srgbClr val="800000"/>
              </a:gs>
              <a:gs pos="39999">
                <a:srgbClr val="800000"/>
              </a:gs>
              <a:gs pos="100000">
                <a:srgbClr val="FF0000"/>
              </a:gs>
            </a:gsLst>
            <a:lin ang="5400000"/>
          </a:gra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800" b="1">
                <a:solidFill>
                  <a:schemeClr val="bg1"/>
                </a:solidFill>
              </a:rPr>
              <a:t>Order Handling</a:t>
            </a:r>
          </a:p>
        </p:txBody>
      </p:sp>
      <p:sp>
        <p:nvSpPr>
          <p:cNvPr id="70" name="Rectangle 12"/>
          <p:cNvSpPr>
            <a:spLocks noChangeArrowheads="1"/>
          </p:cNvSpPr>
          <p:nvPr/>
        </p:nvSpPr>
        <p:spPr bwMode="auto">
          <a:xfrm>
            <a:off x="3302000" y="3175000"/>
            <a:ext cx="2082800" cy="520700"/>
          </a:xfrm>
          <a:prstGeom prst="rect">
            <a:avLst/>
          </a:prstGeom>
          <a:gradFill rotWithShape="1">
            <a:gsLst>
              <a:gs pos="0">
                <a:srgbClr val="800000"/>
              </a:gs>
              <a:gs pos="39999">
                <a:srgbClr val="800000"/>
              </a:gs>
              <a:gs pos="100000">
                <a:srgbClr val="FF0000"/>
              </a:gs>
            </a:gsLst>
            <a:lin ang="5400000"/>
          </a:gra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600" b="1">
                <a:solidFill>
                  <a:schemeClr val="bg1"/>
                </a:solidFill>
              </a:rPr>
              <a:t>Manufacturing</a:t>
            </a:r>
          </a:p>
        </p:txBody>
      </p:sp>
      <p:sp>
        <p:nvSpPr>
          <p:cNvPr id="71" name="Rectangle 13"/>
          <p:cNvSpPr>
            <a:spLocks noChangeArrowheads="1"/>
          </p:cNvSpPr>
          <p:nvPr/>
        </p:nvSpPr>
        <p:spPr bwMode="auto">
          <a:xfrm>
            <a:off x="3302000" y="4229100"/>
            <a:ext cx="2082800" cy="520700"/>
          </a:xfrm>
          <a:prstGeom prst="rect">
            <a:avLst/>
          </a:prstGeom>
          <a:gradFill rotWithShape="1">
            <a:gsLst>
              <a:gs pos="0">
                <a:srgbClr val="800000"/>
              </a:gs>
              <a:gs pos="39999">
                <a:srgbClr val="800000"/>
              </a:gs>
              <a:gs pos="100000">
                <a:srgbClr val="FF0000"/>
              </a:gs>
            </a:gsLst>
            <a:lin ang="5400000"/>
          </a:gradFill>
          <a:ln w="9525">
            <a:solidFill>
              <a:srgbClr val="FFFFFF"/>
            </a:solidFill>
            <a:miter lim="800000"/>
            <a:headEnd/>
            <a:tailEnd/>
          </a:ln>
        </p:spPr>
        <p:txBody>
          <a:bodyPr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400" b="1">
                <a:solidFill>
                  <a:schemeClr val="bg1"/>
                </a:solidFill>
              </a:rPr>
              <a:t>Inspection &amp; Delivery</a:t>
            </a:r>
          </a:p>
        </p:txBody>
      </p:sp>
      <p:sp>
        <p:nvSpPr>
          <p:cNvPr id="73" name="AutoShape 15"/>
          <p:cNvSpPr>
            <a:spLocks noChangeArrowheads="1"/>
          </p:cNvSpPr>
          <p:nvPr/>
        </p:nvSpPr>
        <p:spPr bwMode="auto">
          <a:xfrm>
            <a:off x="4051300" y="1663700"/>
            <a:ext cx="571500" cy="406400"/>
          </a:xfrm>
          <a:prstGeom prst="downArrow">
            <a:avLst>
              <a:gd name="adj1" fmla="val 50000"/>
              <a:gd name="adj2" fmla="val 25000"/>
            </a:avLst>
          </a:prstGeom>
          <a:solidFill>
            <a:srgbClr val="FFFFFF"/>
          </a:soli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en-US" altLang="en-US" sz="2400"/>
          </a:p>
        </p:txBody>
      </p:sp>
      <p:sp>
        <p:nvSpPr>
          <p:cNvPr id="74" name="AutoShape 16"/>
          <p:cNvSpPr>
            <a:spLocks noChangeArrowheads="1"/>
          </p:cNvSpPr>
          <p:nvPr/>
        </p:nvSpPr>
        <p:spPr bwMode="auto">
          <a:xfrm>
            <a:off x="4051300" y="2717800"/>
            <a:ext cx="571500" cy="406400"/>
          </a:xfrm>
          <a:prstGeom prst="downArrow">
            <a:avLst>
              <a:gd name="adj1" fmla="val 50000"/>
              <a:gd name="adj2" fmla="val 25000"/>
            </a:avLst>
          </a:prstGeom>
          <a:solidFill>
            <a:srgbClr val="FFFFFF"/>
          </a:soli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en-US" altLang="en-US" sz="2400"/>
          </a:p>
        </p:txBody>
      </p:sp>
      <p:sp>
        <p:nvSpPr>
          <p:cNvPr id="75" name="AutoShape 17"/>
          <p:cNvSpPr>
            <a:spLocks noChangeArrowheads="1"/>
          </p:cNvSpPr>
          <p:nvPr/>
        </p:nvSpPr>
        <p:spPr bwMode="auto">
          <a:xfrm>
            <a:off x="4051300" y="3759200"/>
            <a:ext cx="571500" cy="406400"/>
          </a:xfrm>
          <a:prstGeom prst="downArrow">
            <a:avLst>
              <a:gd name="adj1" fmla="val 50000"/>
              <a:gd name="adj2" fmla="val 25000"/>
            </a:avLst>
          </a:prstGeom>
          <a:solidFill>
            <a:srgbClr val="FFFFFF"/>
          </a:soli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en-US" altLang="en-US" sz="2400"/>
          </a:p>
        </p:txBody>
      </p:sp>
      <p:sp>
        <p:nvSpPr>
          <p:cNvPr id="76" name="AutoShape 18"/>
          <p:cNvSpPr>
            <a:spLocks noChangeArrowheads="1"/>
          </p:cNvSpPr>
          <p:nvPr/>
        </p:nvSpPr>
        <p:spPr bwMode="auto">
          <a:xfrm>
            <a:off x="4051300" y="4813300"/>
            <a:ext cx="571500" cy="406400"/>
          </a:xfrm>
          <a:prstGeom prst="downArrow">
            <a:avLst>
              <a:gd name="adj1" fmla="val 50000"/>
              <a:gd name="adj2" fmla="val 25000"/>
            </a:avLst>
          </a:prstGeom>
          <a:solidFill>
            <a:srgbClr val="FFFFFF"/>
          </a:soli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en-US" altLang="en-US" sz="2400"/>
          </a:p>
        </p:txBody>
      </p:sp>
      <p:sp>
        <p:nvSpPr>
          <p:cNvPr id="77" name="Rectangle 19"/>
          <p:cNvSpPr>
            <a:spLocks noChangeArrowheads="1"/>
          </p:cNvSpPr>
          <p:nvPr/>
        </p:nvSpPr>
        <p:spPr bwMode="auto">
          <a:xfrm>
            <a:off x="6629400" y="1651000"/>
            <a:ext cx="2082800" cy="520700"/>
          </a:xfrm>
          <a:prstGeom prst="rect">
            <a:avLst/>
          </a:prstGeom>
          <a:gradFill flip="none" rotWithShape="1">
            <a:gsLst>
              <a:gs pos="100000">
                <a:schemeClr val="accent4">
                  <a:lumMod val="85000"/>
                  <a:lumOff val="15000"/>
                </a:schemeClr>
              </a:gs>
              <a:gs pos="0">
                <a:schemeClr val="tx1">
                  <a:lumMod val="65000"/>
                  <a:lumOff val="35000"/>
                </a:schemeClr>
              </a:gs>
            </a:gsLst>
            <a:lin ang="16200000" scaled="0"/>
            <a:tileRect/>
          </a:gradFill>
          <a:ln w="9525">
            <a:solidFill>
              <a:srgbClr val="FFFFFF"/>
            </a:solidFill>
            <a:miter lim="800000"/>
            <a:headEnd/>
            <a:tailEnd/>
          </a:ln>
          <a:effectLst/>
        </p:spPr>
        <p:txBody>
          <a:bodyPr lIns="90000" tIns="46800" rIns="90000" bIns="46800" anchor="ctr"/>
          <a:lstStyle/>
          <a:p>
            <a:pPr algn="ctr">
              <a:defRPr/>
            </a:pPr>
            <a:r>
              <a:rPr lang="en-US" sz="1600" b="1" dirty="0">
                <a:solidFill>
                  <a:srgbClr val="FFFFFF"/>
                </a:solidFill>
                <a:latin typeface="Arial" charset="0"/>
                <a:ea typeface="宋体" charset="0"/>
                <a:cs typeface="宋体" charset="0"/>
              </a:rPr>
              <a:t>Business Planning</a:t>
            </a:r>
          </a:p>
        </p:txBody>
      </p:sp>
      <p:sp>
        <p:nvSpPr>
          <p:cNvPr id="78" name="Rectangle 20"/>
          <p:cNvSpPr>
            <a:spLocks noChangeArrowheads="1"/>
          </p:cNvSpPr>
          <p:nvPr/>
        </p:nvSpPr>
        <p:spPr bwMode="auto">
          <a:xfrm>
            <a:off x="6045200" y="3162300"/>
            <a:ext cx="2082800" cy="520700"/>
          </a:xfrm>
          <a:prstGeom prst="rect">
            <a:avLst/>
          </a:prstGeom>
          <a:gradFill rotWithShape="1">
            <a:gsLst>
              <a:gs pos="0">
                <a:srgbClr val="800000"/>
              </a:gs>
              <a:gs pos="39999">
                <a:srgbClr val="800000"/>
              </a:gs>
              <a:gs pos="100000">
                <a:srgbClr val="FF0000"/>
              </a:gs>
            </a:gsLst>
            <a:lin ang="5400000"/>
          </a:gradFill>
          <a:ln w="9525">
            <a:solidFill>
              <a:srgbClr val="FFFFFF"/>
            </a:solidFill>
            <a:miter lim="800000"/>
            <a:headEnd/>
            <a:tailEnd/>
          </a:ln>
        </p:spPr>
        <p:txBody>
          <a:bodyPr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800" b="1">
                <a:solidFill>
                  <a:schemeClr val="bg1"/>
                </a:solidFill>
              </a:rPr>
              <a:t>Admin</a:t>
            </a:r>
          </a:p>
        </p:txBody>
      </p:sp>
      <p:sp>
        <p:nvSpPr>
          <p:cNvPr id="79" name="Rectangle 21"/>
          <p:cNvSpPr>
            <a:spLocks noChangeArrowheads="1"/>
          </p:cNvSpPr>
          <p:nvPr/>
        </p:nvSpPr>
        <p:spPr bwMode="auto">
          <a:xfrm>
            <a:off x="6045200" y="4229100"/>
            <a:ext cx="2082800" cy="520700"/>
          </a:xfrm>
          <a:prstGeom prst="rect">
            <a:avLst/>
          </a:prstGeom>
          <a:gradFill rotWithShape="1">
            <a:gsLst>
              <a:gs pos="0">
                <a:srgbClr val="800000"/>
              </a:gs>
              <a:gs pos="39999">
                <a:srgbClr val="800000"/>
              </a:gs>
              <a:gs pos="100000">
                <a:srgbClr val="FF0000"/>
              </a:gs>
            </a:gsLst>
            <a:lin ang="5400000"/>
          </a:gradFill>
          <a:ln w="9525">
            <a:solidFill>
              <a:srgbClr val="FFFFFF"/>
            </a:solidFill>
            <a:miter lim="800000"/>
            <a:headEnd/>
            <a:tailEnd/>
          </a:ln>
        </p:spPr>
        <p:txBody>
          <a:bodyPr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400" b="1">
                <a:solidFill>
                  <a:schemeClr val="bg1"/>
                </a:solidFill>
              </a:rPr>
              <a:t>Subcon Plating &amp; Testing</a:t>
            </a:r>
          </a:p>
        </p:txBody>
      </p:sp>
      <p:sp>
        <p:nvSpPr>
          <p:cNvPr id="80" name="Rectangle 22"/>
          <p:cNvSpPr>
            <a:spLocks noChangeArrowheads="1"/>
          </p:cNvSpPr>
          <p:nvPr/>
        </p:nvSpPr>
        <p:spPr bwMode="auto">
          <a:xfrm>
            <a:off x="558800" y="3175000"/>
            <a:ext cx="2082800" cy="520700"/>
          </a:xfrm>
          <a:prstGeom prst="rect">
            <a:avLst/>
          </a:prstGeom>
          <a:gradFill rotWithShape="1">
            <a:gsLst>
              <a:gs pos="0">
                <a:srgbClr val="800000"/>
              </a:gs>
              <a:gs pos="39999">
                <a:srgbClr val="800000"/>
              </a:gs>
              <a:gs pos="100000">
                <a:srgbClr val="FF0000"/>
              </a:gs>
            </a:gsLst>
            <a:lin ang="5400000"/>
          </a:gradFill>
          <a:ln w="9525">
            <a:solidFill>
              <a:srgbClr val="FFFFFF"/>
            </a:solidFill>
            <a:miter lim="800000"/>
            <a:headEnd/>
            <a:tailEnd/>
          </a:ln>
        </p:spPr>
        <p:txBody>
          <a:bodyPr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400" b="1">
                <a:solidFill>
                  <a:schemeClr val="bg1"/>
                </a:solidFill>
              </a:rPr>
              <a:t>Warehousing &amp; Maintenance</a:t>
            </a:r>
          </a:p>
        </p:txBody>
      </p:sp>
      <p:sp>
        <p:nvSpPr>
          <p:cNvPr id="81" name="AutoShape 23"/>
          <p:cNvSpPr>
            <a:spLocks noChangeArrowheads="1"/>
          </p:cNvSpPr>
          <p:nvPr/>
        </p:nvSpPr>
        <p:spPr bwMode="auto">
          <a:xfrm>
            <a:off x="8369300" y="2311400"/>
            <a:ext cx="444500" cy="2590800"/>
          </a:xfrm>
          <a:prstGeom prst="upArrow">
            <a:avLst>
              <a:gd name="adj1" fmla="val 50000"/>
              <a:gd name="adj2" fmla="val 145714"/>
            </a:avLst>
          </a:prstGeom>
          <a:solidFill>
            <a:schemeClr val="bg1"/>
          </a:soli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en-US" altLang="en-US" sz="2400"/>
          </a:p>
        </p:txBody>
      </p:sp>
      <p:sp>
        <p:nvSpPr>
          <p:cNvPr id="82" name="AutoShape 25"/>
          <p:cNvSpPr>
            <a:spLocks noChangeArrowheads="1"/>
          </p:cNvSpPr>
          <p:nvPr/>
        </p:nvSpPr>
        <p:spPr bwMode="auto">
          <a:xfrm rot="-5400000">
            <a:off x="5441950" y="996950"/>
            <a:ext cx="406400" cy="1727200"/>
          </a:xfrm>
          <a:prstGeom prst="upArrow">
            <a:avLst>
              <a:gd name="adj1" fmla="val 50000"/>
              <a:gd name="adj2" fmla="val 106250"/>
            </a:avLst>
          </a:prstGeom>
          <a:solidFill>
            <a:srgbClr val="FFFFFF"/>
          </a:soli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en-US" altLang="en-US" sz="2400"/>
          </a:p>
        </p:txBody>
      </p:sp>
      <p:sp>
        <p:nvSpPr>
          <p:cNvPr id="83" name="AutoShape 27"/>
          <p:cNvSpPr>
            <a:spLocks noChangeArrowheads="1"/>
          </p:cNvSpPr>
          <p:nvPr/>
        </p:nvSpPr>
        <p:spPr bwMode="auto">
          <a:xfrm rot="4425931">
            <a:off x="6049963" y="4846637"/>
            <a:ext cx="323850" cy="1292225"/>
          </a:xfrm>
          <a:prstGeom prst="upArrow">
            <a:avLst>
              <a:gd name="adj1" fmla="val 50000"/>
              <a:gd name="adj2" fmla="val 99755"/>
            </a:avLst>
          </a:prstGeom>
          <a:solidFill>
            <a:srgbClr val="FFFFFF"/>
          </a:soli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en-US" altLang="en-US" sz="2400"/>
          </a:p>
        </p:txBody>
      </p:sp>
      <p:cxnSp>
        <p:nvCxnSpPr>
          <p:cNvPr id="84" name="AutoShape 28"/>
          <p:cNvCxnSpPr>
            <a:cxnSpLocks noChangeShapeType="1"/>
          </p:cNvCxnSpPr>
          <p:nvPr/>
        </p:nvCxnSpPr>
        <p:spPr bwMode="auto">
          <a:xfrm>
            <a:off x="2933700" y="2374900"/>
            <a:ext cx="368300" cy="1588"/>
          </a:xfrm>
          <a:prstGeom prst="straightConnector1">
            <a:avLst/>
          </a:prstGeom>
          <a:noFill/>
          <a:ln w="38100">
            <a:solidFill>
              <a:srgbClr val="FFFF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85" name="AutoShape 29"/>
          <p:cNvCxnSpPr>
            <a:cxnSpLocks noChangeShapeType="1"/>
          </p:cNvCxnSpPr>
          <p:nvPr/>
        </p:nvCxnSpPr>
        <p:spPr bwMode="auto">
          <a:xfrm>
            <a:off x="2933700" y="3429000"/>
            <a:ext cx="368300" cy="1588"/>
          </a:xfrm>
          <a:prstGeom prst="straightConnector1">
            <a:avLst/>
          </a:prstGeom>
          <a:noFill/>
          <a:ln w="38100">
            <a:solidFill>
              <a:srgbClr val="FFFF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87" name="AutoShape 31"/>
          <p:cNvCxnSpPr>
            <a:cxnSpLocks noChangeShapeType="1"/>
          </p:cNvCxnSpPr>
          <p:nvPr/>
        </p:nvCxnSpPr>
        <p:spPr bwMode="auto">
          <a:xfrm>
            <a:off x="5397500" y="2374900"/>
            <a:ext cx="368300" cy="1588"/>
          </a:xfrm>
          <a:prstGeom prst="straightConnector1">
            <a:avLst/>
          </a:prstGeom>
          <a:noFill/>
          <a:ln w="38100">
            <a:solidFill>
              <a:srgbClr val="FFFF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88" name="AutoShape 32"/>
          <p:cNvCxnSpPr>
            <a:cxnSpLocks noChangeShapeType="1"/>
          </p:cNvCxnSpPr>
          <p:nvPr/>
        </p:nvCxnSpPr>
        <p:spPr bwMode="auto">
          <a:xfrm>
            <a:off x="5397500" y="3429000"/>
            <a:ext cx="368300" cy="1588"/>
          </a:xfrm>
          <a:prstGeom prst="straightConnector1">
            <a:avLst/>
          </a:prstGeom>
          <a:noFill/>
          <a:ln w="38100">
            <a:solidFill>
              <a:srgbClr val="FFFF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90" name="AutoShape 34"/>
          <p:cNvCxnSpPr>
            <a:cxnSpLocks noChangeShapeType="1"/>
          </p:cNvCxnSpPr>
          <p:nvPr/>
        </p:nvCxnSpPr>
        <p:spPr bwMode="auto">
          <a:xfrm flipV="1">
            <a:off x="2933700" y="2363788"/>
            <a:ext cx="14288" cy="2132012"/>
          </a:xfrm>
          <a:prstGeom prst="straightConnector1">
            <a:avLst/>
          </a:prstGeom>
          <a:noFill/>
          <a:ln w="38100">
            <a:solidFill>
              <a:srgbClr val="FFFF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91" name="AutoShape 35"/>
          <p:cNvCxnSpPr>
            <a:cxnSpLocks noChangeShapeType="1"/>
          </p:cNvCxnSpPr>
          <p:nvPr/>
        </p:nvCxnSpPr>
        <p:spPr bwMode="auto">
          <a:xfrm flipV="1">
            <a:off x="5740400" y="2360613"/>
            <a:ext cx="14288" cy="2132012"/>
          </a:xfrm>
          <a:prstGeom prst="straightConnector1">
            <a:avLst/>
          </a:prstGeom>
          <a:noFill/>
          <a:ln w="38100">
            <a:solidFill>
              <a:srgbClr val="FFFF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92" name="AutoShape 36"/>
          <p:cNvCxnSpPr>
            <a:cxnSpLocks noChangeShapeType="1"/>
          </p:cNvCxnSpPr>
          <p:nvPr/>
        </p:nvCxnSpPr>
        <p:spPr bwMode="auto">
          <a:xfrm>
            <a:off x="2578100" y="3425825"/>
            <a:ext cx="368300" cy="1588"/>
          </a:xfrm>
          <a:prstGeom prst="straightConnector1">
            <a:avLst/>
          </a:prstGeom>
          <a:noFill/>
          <a:ln w="38100">
            <a:solidFill>
              <a:srgbClr val="FFFF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93" name="AutoShape 37"/>
          <p:cNvCxnSpPr>
            <a:cxnSpLocks noChangeShapeType="1"/>
          </p:cNvCxnSpPr>
          <p:nvPr/>
        </p:nvCxnSpPr>
        <p:spPr bwMode="auto">
          <a:xfrm>
            <a:off x="5603875" y="4330700"/>
            <a:ext cx="434975" cy="1588"/>
          </a:xfrm>
          <a:prstGeom prst="straightConnector1">
            <a:avLst/>
          </a:prstGeom>
          <a:noFill/>
          <a:ln w="38100">
            <a:solidFill>
              <a:srgbClr val="FFFF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95" name="Text Box 42"/>
          <p:cNvSpPr txBox="1">
            <a:spLocks noChangeArrowheads="1"/>
          </p:cNvSpPr>
          <p:nvPr/>
        </p:nvSpPr>
        <p:spPr bwMode="auto">
          <a:xfrm>
            <a:off x="1057275" y="5475288"/>
            <a:ext cx="2005013"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sz="1000" b="1" dirty="0">
                <a:solidFill>
                  <a:srgbClr val="FFFFFF"/>
                </a:solidFill>
                <a:latin typeface="Arial" charset="0"/>
                <a:ea typeface="宋体" charset="0"/>
                <a:cs typeface="宋体" charset="0"/>
              </a:rPr>
              <a:t>Management Responsibility &amp;</a:t>
            </a:r>
          </a:p>
          <a:p>
            <a:pPr>
              <a:defRPr/>
            </a:pPr>
            <a:r>
              <a:rPr lang="en-US" sz="1000" b="1" dirty="0">
                <a:solidFill>
                  <a:srgbClr val="FFFFFF"/>
                </a:solidFill>
                <a:latin typeface="Arial" charset="0"/>
                <a:ea typeface="宋体" charset="0"/>
                <a:cs typeface="宋体" charset="0"/>
              </a:rPr>
              <a:t> Resource Management Plan</a:t>
            </a:r>
          </a:p>
        </p:txBody>
      </p:sp>
      <p:sp>
        <p:nvSpPr>
          <p:cNvPr id="96" name="Text Box 43"/>
          <p:cNvSpPr txBox="1">
            <a:spLocks noChangeArrowheads="1"/>
          </p:cNvSpPr>
          <p:nvPr/>
        </p:nvSpPr>
        <p:spPr bwMode="auto">
          <a:xfrm>
            <a:off x="1073150" y="5838825"/>
            <a:ext cx="216217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sz="1000" b="1" dirty="0">
                <a:solidFill>
                  <a:srgbClr val="FFFFFF"/>
                </a:solidFill>
                <a:latin typeface="Arial" charset="0"/>
                <a:ea typeface="宋体" charset="0"/>
                <a:cs typeface="宋体" charset="0"/>
              </a:rPr>
              <a:t>Product/Service Realization (Do)</a:t>
            </a:r>
          </a:p>
        </p:txBody>
      </p:sp>
      <p:sp>
        <p:nvSpPr>
          <p:cNvPr id="97" name="Text Box 44"/>
          <p:cNvSpPr txBox="1">
            <a:spLocks noChangeArrowheads="1"/>
          </p:cNvSpPr>
          <p:nvPr/>
        </p:nvSpPr>
        <p:spPr bwMode="auto">
          <a:xfrm>
            <a:off x="1089025" y="6100763"/>
            <a:ext cx="2589213"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sz="1000" b="1" dirty="0">
                <a:solidFill>
                  <a:srgbClr val="FFFFFF"/>
                </a:solidFill>
                <a:latin typeface="Arial" charset="0"/>
                <a:ea typeface="宋体" charset="0"/>
                <a:cs typeface="宋体" charset="0"/>
              </a:rPr>
              <a:t>Monitoring &amp; Measurement (Check-Act)</a:t>
            </a:r>
          </a:p>
        </p:txBody>
      </p:sp>
      <p:sp>
        <p:nvSpPr>
          <p:cNvPr id="21538" name="Rectangle 39"/>
          <p:cNvSpPr>
            <a:spLocks noChangeArrowheads="1"/>
          </p:cNvSpPr>
          <p:nvPr/>
        </p:nvSpPr>
        <p:spPr bwMode="auto">
          <a:xfrm>
            <a:off x="392113" y="5603875"/>
            <a:ext cx="695325" cy="200025"/>
          </a:xfrm>
          <a:prstGeom prst="rect">
            <a:avLst/>
          </a:prstGeom>
          <a:solidFill>
            <a:srgbClr val="262626"/>
          </a:soli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en-US" altLang="en-US" sz="2400"/>
          </a:p>
        </p:txBody>
      </p:sp>
      <p:sp>
        <p:nvSpPr>
          <p:cNvPr id="21539" name="Rectangle 40"/>
          <p:cNvSpPr>
            <a:spLocks noChangeArrowheads="1"/>
          </p:cNvSpPr>
          <p:nvPr/>
        </p:nvSpPr>
        <p:spPr bwMode="auto">
          <a:xfrm>
            <a:off x="398463" y="5876925"/>
            <a:ext cx="695325" cy="200025"/>
          </a:xfrm>
          <a:prstGeom prst="rect">
            <a:avLst/>
          </a:prstGeom>
          <a:gradFill rotWithShape="1">
            <a:gsLst>
              <a:gs pos="0">
                <a:srgbClr val="FF0000"/>
              </a:gs>
              <a:gs pos="100000">
                <a:srgbClr val="800000"/>
              </a:gs>
            </a:gsLst>
            <a:lin ang="5400000"/>
          </a:gra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en-US" altLang="en-US" sz="2400">
              <a:solidFill>
                <a:schemeClr val="bg1"/>
              </a:solidFill>
            </a:endParaRPr>
          </a:p>
        </p:txBody>
      </p:sp>
      <p:sp>
        <p:nvSpPr>
          <p:cNvPr id="21540" name="Rectangle 41"/>
          <p:cNvSpPr>
            <a:spLocks noChangeArrowheads="1"/>
          </p:cNvSpPr>
          <p:nvPr/>
        </p:nvSpPr>
        <p:spPr bwMode="auto">
          <a:xfrm>
            <a:off x="392113" y="6140450"/>
            <a:ext cx="695325" cy="200025"/>
          </a:xfrm>
          <a:prstGeom prst="rect">
            <a:avLst/>
          </a:prstGeom>
          <a:gradFill rotWithShape="1">
            <a:gsLst>
              <a:gs pos="0">
                <a:srgbClr val="FF4851"/>
              </a:gs>
              <a:gs pos="42999">
                <a:srgbClr val="FF4851"/>
              </a:gs>
              <a:gs pos="100000">
                <a:srgbClr val="FF0B23"/>
              </a:gs>
            </a:gsLst>
            <a:lin ang="5400000"/>
          </a:gradFill>
          <a:ln w="9525">
            <a:solidFill>
              <a:srgbClr val="FFFFFF"/>
            </a:solidFill>
            <a:miter lim="800000"/>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endParaRPr lang="en-US" altLang="en-US" sz="2400"/>
          </a:p>
        </p:txBody>
      </p:sp>
      <p:sp>
        <p:nvSpPr>
          <p:cNvPr id="107" name="Rectangle 24"/>
          <p:cNvSpPr>
            <a:spLocks noChangeArrowheads="1"/>
          </p:cNvSpPr>
          <p:nvPr/>
        </p:nvSpPr>
        <p:spPr bwMode="auto">
          <a:xfrm>
            <a:off x="6934200" y="5143500"/>
            <a:ext cx="2082800" cy="520700"/>
          </a:xfrm>
          <a:prstGeom prst="rect">
            <a:avLst/>
          </a:prstGeom>
          <a:gradFill rotWithShape="1">
            <a:gsLst>
              <a:gs pos="0">
                <a:srgbClr val="FF4851"/>
              </a:gs>
              <a:gs pos="50000">
                <a:srgbClr val="FF4851"/>
              </a:gs>
              <a:gs pos="100000">
                <a:srgbClr val="FF0000"/>
              </a:gs>
            </a:gsLst>
            <a:lin ang="0" scaled="1"/>
          </a:gradFill>
          <a:ln w="9525">
            <a:solidFill>
              <a:srgbClr val="FFFFFF"/>
            </a:solidFill>
            <a:miter lim="800000"/>
            <a:headEnd/>
            <a:tailEnd/>
          </a:ln>
        </p:spPr>
        <p:txBody>
          <a:bodyPr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400" b="1">
                <a:solidFill>
                  <a:srgbClr val="FFFFFF"/>
                </a:solidFill>
              </a:rPr>
              <a:t>Review and Improvement</a:t>
            </a:r>
          </a:p>
        </p:txBody>
      </p:sp>
      <p:cxnSp>
        <p:nvCxnSpPr>
          <p:cNvPr id="89" name="AutoShape 33"/>
          <p:cNvCxnSpPr>
            <a:cxnSpLocks noChangeShapeType="1"/>
          </p:cNvCxnSpPr>
          <p:nvPr/>
        </p:nvCxnSpPr>
        <p:spPr bwMode="auto">
          <a:xfrm>
            <a:off x="5397500" y="4470400"/>
            <a:ext cx="368300" cy="1588"/>
          </a:xfrm>
          <a:prstGeom prst="straightConnector1">
            <a:avLst/>
          </a:prstGeom>
          <a:noFill/>
          <a:ln w="38100">
            <a:solidFill>
              <a:srgbClr val="FFFF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86" name="AutoShape 30"/>
          <p:cNvCxnSpPr>
            <a:cxnSpLocks noChangeShapeType="1"/>
          </p:cNvCxnSpPr>
          <p:nvPr/>
        </p:nvCxnSpPr>
        <p:spPr bwMode="auto">
          <a:xfrm>
            <a:off x="2933700" y="4483100"/>
            <a:ext cx="368300" cy="1588"/>
          </a:xfrm>
          <a:prstGeom prst="straightConnector1">
            <a:avLst/>
          </a:prstGeom>
          <a:noFill/>
          <a:ln w="38100">
            <a:solidFill>
              <a:srgbClr val="FFFF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109" name="Rectangle 6"/>
          <p:cNvSpPr>
            <a:spLocks noChangeArrowheads="1"/>
          </p:cNvSpPr>
          <p:nvPr/>
        </p:nvSpPr>
        <p:spPr bwMode="auto">
          <a:xfrm>
            <a:off x="3301256" y="5301208"/>
            <a:ext cx="2082800" cy="520700"/>
          </a:xfrm>
          <a:prstGeom prst="rect">
            <a:avLst/>
          </a:prstGeom>
          <a:gradFill flip="none" rotWithShape="1">
            <a:gsLst>
              <a:gs pos="0">
                <a:srgbClr val="FF0000"/>
              </a:gs>
              <a:gs pos="100000">
                <a:srgbClr val="FF6600"/>
              </a:gs>
            </a:gsLst>
            <a:path path="circle">
              <a:fillToRect l="100000" t="100000"/>
            </a:path>
            <a:tileRect r="-100000" b="-100000"/>
          </a:gradFill>
          <a:ln w="9525">
            <a:solidFill>
              <a:srgbClr val="FFFFFF"/>
            </a:solidFill>
            <a:miter lim="800000"/>
            <a:headEnd/>
            <a:tailEnd/>
          </a:ln>
          <a:effectLst/>
        </p:spPr>
        <p:txBody>
          <a:bodyPr wrap="none" lIns="90000" tIns="46800" rIns="90000" bIns="46800" anchor="ctr"/>
          <a:lstStyle/>
          <a:p>
            <a:pPr algn="ctr">
              <a:defRPr/>
            </a:pPr>
            <a:r>
              <a:rPr lang="en-US" sz="1800" b="1" dirty="0">
                <a:solidFill>
                  <a:srgbClr val="FFFFFF"/>
                </a:solidFill>
                <a:latin typeface="Arial" charset="0"/>
                <a:ea typeface="宋体" charset="0"/>
                <a:cs typeface="宋体" charset="0"/>
              </a:rPr>
              <a:t>Customer</a:t>
            </a:r>
          </a:p>
        </p:txBody>
      </p:sp>
      <p:cxnSp>
        <p:nvCxnSpPr>
          <p:cNvPr id="94" name="AutoShape 38"/>
          <p:cNvCxnSpPr>
            <a:cxnSpLocks noChangeShapeType="1"/>
          </p:cNvCxnSpPr>
          <p:nvPr/>
        </p:nvCxnSpPr>
        <p:spPr bwMode="auto">
          <a:xfrm>
            <a:off x="5619750" y="3413125"/>
            <a:ext cx="6350" cy="896938"/>
          </a:xfrm>
          <a:prstGeom prst="straightConnector1">
            <a:avLst/>
          </a:prstGeom>
          <a:noFill/>
          <a:ln w="38100">
            <a:solidFill>
              <a:srgbClr val="FFFF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80246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slide(fromTop)">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slide(fromTop)">
                                      <p:cBhvr>
                                        <p:cTn id="12" dur="500"/>
                                        <p:tgtEl>
                                          <p:spTgt spid="7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slide(fromTop)">
                                      <p:cBhvr>
                                        <p:cTn id="15" dur="500"/>
                                        <p:tgtEl>
                                          <p:spTgt spid="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slide(fromTop)">
                                      <p:cBhvr>
                                        <p:cTn id="20" dur="500"/>
                                        <p:tgtEl>
                                          <p:spTgt spid="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slide(fromTop)">
                                      <p:cBhvr>
                                        <p:cTn id="25" dur="500"/>
                                        <p:tgtEl>
                                          <p:spTgt spid="84"/>
                                        </p:tgtEl>
                                      </p:cBhvr>
                                    </p:animEffect>
                                  </p:childTnLst>
                                </p:cTn>
                              </p:par>
                              <p:par>
                                <p:cTn id="26" presetID="12" presetClass="entr" presetSubtype="1" fill="hold" nodeType="with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slide(fromTop)">
                                      <p:cBhvr>
                                        <p:cTn id="28" dur="500"/>
                                        <p:tgtEl>
                                          <p:spTgt spid="90"/>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slide(fromTop)">
                                      <p:cBhvr>
                                        <p:cTn id="31" dur="500"/>
                                        <p:tgtEl>
                                          <p:spTgt spid="74"/>
                                        </p:tgtEl>
                                      </p:cBhvr>
                                    </p:animEffect>
                                  </p:childTnLst>
                                </p:cTn>
                              </p:par>
                              <p:par>
                                <p:cTn id="32" presetID="12" presetClass="entr" presetSubtype="1" fill="hold"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slide(fromTop)">
                                      <p:cBhvr>
                                        <p:cTn id="34" dur="500"/>
                                        <p:tgtEl>
                                          <p:spTgt spid="87"/>
                                        </p:tgtEl>
                                      </p:cBhvr>
                                    </p:animEffect>
                                  </p:childTnLst>
                                </p:cTn>
                              </p:par>
                              <p:par>
                                <p:cTn id="35" presetID="12" presetClass="entr" presetSubtype="1"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slide(fromTop)">
                                      <p:cBhvr>
                                        <p:cTn id="37" dur="500"/>
                                        <p:tgtEl>
                                          <p:spTgt spid="88"/>
                                        </p:tgtEl>
                                      </p:cBhvr>
                                    </p:animEffect>
                                  </p:childTnLst>
                                </p:cTn>
                              </p:par>
                              <p:par>
                                <p:cTn id="38" presetID="12" presetClass="entr" presetSubtype="1"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slide(fromTop)">
                                      <p:cBhvr>
                                        <p:cTn id="40" dur="500"/>
                                        <p:tgtEl>
                                          <p:spTgt spid="85"/>
                                        </p:tgtEl>
                                      </p:cBhvr>
                                    </p:animEffect>
                                  </p:childTnLst>
                                </p:cTn>
                              </p:par>
                              <p:par>
                                <p:cTn id="41" presetID="12" presetClass="entr" presetSubtype="1"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slide(fromTop)">
                                      <p:cBhvr>
                                        <p:cTn id="43" dur="500"/>
                                        <p:tgtEl>
                                          <p:spTgt spid="92"/>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slide(fromTop)">
                                      <p:cBhvr>
                                        <p:cTn id="46" dur="500"/>
                                        <p:tgtEl>
                                          <p:spTgt spid="80"/>
                                        </p:tgtEl>
                                      </p:cBhvr>
                                    </p:animEffect>
                                  </p:childTnLst>
                                </p:cTn>
                              </p:par>
                              <p:par>
                                <p:cTn id="47" presetID="12" presetClass="entr" presetSubtype="1"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slide(fromTop)">
                                      <p:cBhvr>
                                        <p:cTn id="49" dur="500"/>
                                        <p:tgtEl>
                                          <p:spTgt spid="94"/>
                                        </p:tgtEl>
                                      </p:cBhvr>
                                    </p:animEffect>
                                  </p:childTnLst>
                                </p:cTn>
                              </p:par>
                              <p:par>
                                <p:cTn id="50" presetID="12" presetClass="entr" presetSubtype="1" fill="hold"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slide(fromTop)">
                                      <p:cBhvr>
                                        <p:cTn id="52" dur="500"/>
                                        <p:tgtEl>
                                          <p:spTgt spid="91"/>
                                        </p:tgtEl>
                                      </p:cBhvr>
                                    </p:animEffect>
                                  </p:childTnLst>
                                </p:cTn>
                              </p:par>
                              <p:par>
                                <p:cTn id="53" presetID="12" presetClass="entr" presetSubtype="1"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slide(fromTop)">
                                      <p:cBhvr>
                                        <p:cTn id="55" dur="500"/>
                                        <p:tgtEl>
                                          <p:spTgt spid="86"/>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slide(fromTop)">
                                      <p:cBhvr>
                                        <p:cTn id="58" dur="500"/>
                                        <p:tgtEl>
                                          <p:spTgt spid="75"/>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slide(fromTop)">
                                      <p:cBhvr>
                                        <p:cTn id="61" dur="500"/>
                                        <p:tgtEl>
                                          <p:spTgt spid="71"/>
                                        </p:tgtEl>
                                      </p:cBhvr>
                                    </p:animEffect>
                                  </p:childTnLst>
                                </p:cTn>
                              </p:par>
                              <p:par>
                                <p:cTn id="62" presetID="12" presetClass="entr" presetSubtype="1"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slide(fromTop)">
                                      <p:cBhvr>
                                        <p:cTn id="64" dur="500"/>
                                        <p:tgtEl>
                                          <p:spTgt spid="89"/>
                                        </p:tgtEl>
                                      </p:cBhvr>
                                    </p:animEffect>
                                  </p:childTnLst>
                                </p:cTn>
                              </p:par>
                              <p:par>
                                <p:cTn id="65" presetID="12" presetClass="entr" presetSubtype="1" fill="hold"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slide(fromTop)">
                                      <p:cBhvr>
                                        <p:cTn id="67" dur="500"/>
                                        <p:tgtEl>
                                          <p:spTgt spid="93"/>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slide(fromTop)">
                                      <p:cBhvr>
                                        <p:cTn id="70" dur="500"/>
                                        <p:tgtEl>
                                          <p:spTgt spid="78"/>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slide(fromTop)">
                                      <p:cBhvr>
                                        <p:cTn id="73" dur="500"/>
                                        <p:tgtEl>
                                          <p:spTgt spid="7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2" presetClass="entr" presetSubtype="1" fill="hold" grpId="0" nodeType="click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slide(fromTop)">
                                      <p:cBhvr>
                                        <p:cTn id="78" dur="500"/>
                                        <p:tgtEl>
                                          <p:spTgt spid="7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1" fill="hold" nodeType="clickEffect">
                                  <p:stCondLst>
                                    <p:cond delay="0"/>
                                  </p:stCondLst>
                                  <p:childTnLst>
                                    <p:set>
                                      <p:cBhvr>
                                        <p:cTn id="82" dur="1" fill="hold">
                                          <p:stCondLst>
                                            <p:cond delay="0"/>
                                          </p:stCondLst>
                                        </p:cTn>
                                        <p:tgtEl>
                                          <p:spTgt spid="109"/>
                                        </p:tgtEl>
                                        <p:attrNameLst>
                                          <p:attrName>style.visibility</p:attrName>
                                        </p:attrNameLst>
                                      </p:cBhvr>
                                      <p:to>
                                        <p:strVal val="visible"/>
                                      </p:to>
                                    </p:set>
                                    <p:animEffect transition="in" filter="slide(fromTop)">
                                      <p:cBhvr>
                                        <p:cTn id="83" dur="500"/>
                                        <p:tgtEl>
                                          <p:spTgt spid="10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2" presetClass="entr" presetSubtype="8" fill="hold" grpId="0" nodeType="click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slide(fromLeft)">
                                      <p:cBhvr>
                                        <p:cTn id="88" dur="500"/>
                                        <p:tgtEl>
                                          <p:spTgt spid="8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slide(fromBottom)">
                                      <p:cBhvr>
                                        <p:cTn id="93" dur="500"/>
                                        <p:tgtEl>
                                          <p:spTgt spid="81"/>
                                        </p:tgtEl>
                                      </p:cBhvr>
                                    </p:animEffect>
                                  </p:childTnLst>
                                </p:cTn>
                              </p:par>
                              <p:par>
                                <p:cTn id="94" presetID="12" presetClass="entr" presetSubtype="4"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slide(fromBottom)">
                                      <p:cBhvr>
                                        <p:cTn id="96" dur="500"/>
                                        <p:tgtEl>
                                          <p:spTgt spid="7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2" fill="hold" grpId="0" nodeType="click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slide(fromRight)">
                                      <p:cBhvr>
                                        <p:cTn id="101" dur="500"/>
                                        <p:tgtEl>
                                          <p:spTgt spid="82"/>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107"/>
                                        </p:tgtEl>
                                        <p:attrNameLst>
                                          <p:attrName>style.visibility</p:attrName>
                                        </p:attrNameLst>
                                      </p:cBhvr>
                                      <p:to>
                                        <p:strVal val="visible"/>
                                      </p:to>
                                    </p:set>
                                    <p:animEffect transition="in" filter="slide(fromLeft)">
                                      <p:cBhvr>
                                        <p:cTn id="104"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coi-rubber-blue-b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4"/>
          <p:cNvSpPr>
            <a:spLocks noChangeArrowheads="1"/>
          </p:cNvSpPr>
          <p:nvPr/>
        </p:nvSpPr>
        <p:spPr bwMode="auto">
          <a:xfrm>
            <a:off x="1979613" y="1254125"/>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INTRODUCTION</a:t>
            </a:r>
          </a:p>
        </p:txBody>
      </p:sp>
      <p:sp>
        <p:nvSpPr>
          <p:cNvPr id="4100" name="AutoShape 9"/>
          <p:cNvSpPr>
            <a:spLocks noChangeArrowheads="1"/>
          </p:cNvSpPr>
          <p:nvPr/>
        </p:nvSpPr>
        <p:spPr bwMode="auto">
          <a:xfrm>
            <a:off x="1984375" y="2236788"/>
            <a:ext cx="5059363" cy="831850"/>
          </a:xfrm>
          <a:prstGeom prst="roundRect">
            <a:avLst>
              <a:gd name="adj" fmla="val 16667"/>
            </a:avLst>
          </a:prstGeom>
          <a:solidFill>
            <a:schemeClr val="bg1"/>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PRODUCTS</a:t>
            </a:r>
          </a:p>
        </p:txBody>
      </p:sp>
      <p:sp>
        <p:nvSpPr>
          <p:cNvPr id="4101" name="AutoShape 10"/>
          <p:cNvSpPr>
            <a:spLocks noChangeArrowheads="1"/>
          </p:cNvSpPr>
          <p:nvPr/>
        </p:nvSpPr>
        <p:spPr bwMode="auto">
          <a:xfrm>
            <a:off x="1995488" y="3181350"/>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INDUSTRIES</a:t>
            </a:r>
          </a:p>
        </p:txBody>
      </p:sp>
      <p:sp>
        <p:nvSpPr>
          <p:cNvPr id="4102" name="AutoShape 11"/>
          <p:cNvSpPr>
            <a:spLocks noChangeArrowheads="1"/>
          </p:cNvSpPr>
          <p:nvPr/>
        </p:nvSpPr>
        <p:spPr bwMode="auto">
          <a:xfrm>
            <a:off x="1995488" y="4127500"/>
            <a:ext cx="5059362" cy="831850"/>
          </a:xfrm>
          <a:prstGeom prst="roundRect">
            <a:avLst>
              <a:gd name="adj" fmla="val 16667"/>
            </a:avLst>
          </a:prstGeom>
          <a:solidFill>
            <a:srgbClr val="FFFFFF"/>
          </a:solidFill>
          <a:ln w="9525">
            <a:solidFill>
              <a:schemeClr val="tx1"/>
            </a:solidFill>
            <a:round/>
            <a:headEnd/>
            <a:tailEnd/>
          </a:ln>
        </p:spPr>
        <p:txBody>
          <a:bodyPr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ENGINEERING</a:t>
            </a:r>
          </a:p>
        </p:txBody>
      </p:sp>
      <p:sp>
        <p:nvSpPr>
          <p:cNvPr id="4103" name="AutoShape 12"/>
          <p:cNvSpPr>
            <a:spLocks noChangeArrowheads="1"/>
          </p:cNvSpPr>
          <p:nvPr/>
        </p:nvSpPr>
        <p:spPr bwMode="auto">
          <a:xfrm>
            <a:off x="1995488" y="5081588"/>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QUALITY ASSURANCE</a:t>
            </a:r>
          </a:p>
        </p:txBody>
      </p:sp>
      <p:sp>
        <p:nvSpPr>
          <p:cNvPr id="131086" name="AutoShape 14"/>
          <p:cNvSpPr>
            <a:spLocks noChangeArrowheads="1"/>
          </p:cNvSpPr>
          <p:nvPr/>
        </p:nvSpPr>
        <p:spPr bwMode="auto">
          <a:xfrm>
            <a:off x="1979613" y="1260475"/>
            <a:ext cx="5059362" cy="841375"/>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algn="ctr">
              <a:defRPr/>
            </a:pPr>
            <a:r>
              <a:rPr lang="en-US" b="1" dirty="0">
                <a:solidFill>
                  <a:schemeClr val="bg1"/>
                </a:solidFill>
                <a:latin typeface="Arial" charset="0"/>
                <a:ea typeface="宋体" charset="0"/>
                <a:cs typeface="宋体" charset="0"/>
              </a:rPr>
              <a:t>INTRODUCTION</a:t>
            </a:r>
          </a:p>
        </p:txBody>
      </p:sp>
      <p:pic>
        <p:nvPicPr>
          <p:cNvPr id="4105" name="Picture 10" descr="coi-rubber-logo-intr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35275" y="215900"/>
            <a:ext cx="35369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489075" y="6124575"/>
            <a:ext cx="5891213" cy="400050"/>
          </a:xfrm>
          <a:prstGeom prst="rect">
            <a:avLst/>
          </a:prstGeom>
          <a:noFill/>
        </p:spPr>
        <p:txBody>
          <a:bodyPr>
            <a:spAutoFit/>
          </a:bodyPr>
          <a:lstStyle/>
          <a:p>
            <a:pPr algn="dist">
              <a:defRPr/>
            </a:pPr>
            <a:r>
              <a:rPr lang="en-US" sz="2000" dirty="0">
                <a:solidFill>
                  <a:schemeClr val="accent3"/>
                </a:solidFill>
                <a:latin typeface="Arial" charset="0"/>
                <a:ea typeface="宋体" charset="0"/>
                <a:cs typeface="宋体" charset="0"/>
              </a:rPr>
              <a:t>www.COiRUBBER.com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086"/>
                                        </p:tgtEl>
                                        <p:attrNameLst>
                                          <p:attrName>style.visibility</p:attrName>
                                        </p:attrNameLst>
                                      </p:cBhvr>
                                      <p:to>
                                        <p:strVal val="visible"/>
                                      </p:to>
                                    </p:set>
                                    <p:animEffect transition="in" filter="fade">
                                      <p:cBhvr>
                                        <p:cTn id="7" dur="2000"/>
                                        <p:tgtEl>
                                          <p:spTgt spid="131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descr="coi-rubber-blue-b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pic>
        <p:nvPicPr>
          <p:cNvPr id="22532" name="Picture 6" descr="coi-rubber-logo-intr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28"/>
          <p:cNvGraphicFramePr>
            <a:graphicFrameLocks noChangeAspect="1"/>
          </p:cNvGraphicFramePr>
          <p:nvPr>
            <p:extLst>
              <p:ext uri="{D42A27DB-BD31-4B8C-83A1-F6EECF244321}">
                <p14:modId xmlns:p14="http://schemas.microsoft.com/office/powerpoint/2010/main" val="1717736419"/>
              </p:ext>
            </p:extLst>
          </p:nvPr>
        </p:nvGraphicFramePr>
        <p:xfrm>
          <a:off x="446088" y="1103313"/>
          <a:ext cx="8977312" cy="5305425"/>
        </p:xfrm>
        <a:graphic>
          <a:graphicData uri="http://schemas.openxmlformats.org/drawingml/2006/chart">
            <c:chart xmlns:c="http://schemas.openxmlformats.org/drawingml/2006/chart" xmlns:r="http://schemas.openxmlformats.org/officeDocument/2006/relationships" r:id="rId4"/>
          </a:graphicData>
        </a:graphic>
      </p:graphicFrame>
      <p:sp>
        <p:nvSpPr>
          <p:cNvPr id="22534" name="Rectangle 1"/>
          <p:cNvSpPr>
            <a:spLocks noChangeArrowheads="1"/>
          </p:cNvSpPr>
          <p:nvPr/>
        </p:nvSpPr>
        <p:spPr bwMode="auto">
          <a:xfrm>
            <a:off x="900113" y="1127125"/>
            <a:ext cx="7254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3600" b="1" dirty="0">
                <a:solidFill>
                  <a:srgbClr val="FFFFFF"/>
                </a:solidFill>
              </a:rPr>
              <a:t>SALES % BASED ON INDUSTRY</a:t>
            </a:r>
          </a:p>
          <a:p>
            <a:pPr algn="ctr" eaLnBrk="1" hangingPunct="1">
              <a:spcBef>
                <a:spcPct val="0"/>
              </a:spcBef>
              <a:buClrTx/>
              <a:buSzTx/>
              <a:buNone/>
            </a:pPr>
            <a:br>
              <a:rPr lang="en-US" altLang="zh-CN" sz="1400" dirty="0">
                <a:solidFill>
                  <a:srgbClr val="FFFFFF"/>
                </a:solidFill>
              </a:rPr>
            </a:br>
            <a:r>
              <a:rPr lang="en-US" altLang="zh-CN" sz="1400" dirty="0">
                <a:solidFill>
                  <a:srgbClr val="FFFFFF"/>
                </a:solidFill>
              </a:rPr>
              <a:t>Don’t be surprised if you find out that a component you used is made by COI RUBBER! </a:t>
            </a:r>
          </a:p>
        </p:txBody>
      </p:sp>
      <p:sp>
        <p:nvSpPr>
          <p:cNvPr id="7" name="TextBox 6">
            <a:extLst>
              <a:ext uri="{FF2B5EF4-FFF2-40B4-BE49-F238E27FC236}">
                <a16:creationId xmlns:a16="http://schemas.microsoft.com/office/drawing/2014/main" id="{31AF9F88-8283-4D64-BF6E-CADCADE64F0C}"/>
              </a:ext>
            </a:extLst>
          </p:cNvPr>
          <p:cNvSpPr txBox="1"/>
          <p:nvPr/>
        </p:nvSpPr>
        <p:spPr>
          <a:xfrm>
            <a:off x="179512" y="116632"/>
            <a:ext cx="4752528" cy="584776"/>
          </a:xfrm>
          <a:prstGeom prst="rect">
            <a:avLst/>
          </a:prstGeom>
          <a:noFill/>
        </p:spPr>
        <p:txBody>
          <a:bodyPr>
            <a:spAutoFit/>
          </a:bodyPr>
          <a:lstStyle/>
          <a:p>
            <a:pPr algn="ctr">
              <a:defRPr/>
            </a:pPr>
            <a:r>
              <a:rPr lang="en-US" sz="3200" b="1" dirty="0">
                <a:solidFill>
                  <a:srgbClr val="FFFFFF"/>
                </a:solidFill>
                <a:effectLst>
                  <a:reflection blurRad="6350" stA="55000" endA="50" endPos="85000" dir="5400000" sy="-100000" algn="bl" rotWithShape="0"/>
                </a:effectLst>
                <a:latin typeface="Arial" charset="0"/>
                <a:ea typeface="宋体" charset="0"/>
                <a:cs typeface="宋体" charset="0"/>
              </a:rPr>
              <a:t>INDUSTRIES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8"/>
          <p:cNvSpPr txBox="1">
            <a:spLocks noChangeArrowheads="1"/>
          </p:cNvSpPr>
          <p:nvPr/>
        </p:nvSpPr>
        <p:spPr bwMode="auto">
          <a:xfrm>
            <a:off x="323850" y="1052513"/>
            <a:ext cx="856932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3200" b="1" dirty="0">
                <a:solidFill>
                  <a:schemeClr val="bg1"/>
                </a:solidFill>
              </a:rPr>
              <a:t>COI Rubber International Presence</a:t>
            </a:r>
          </a:p>
          <a:p>
            <a:pPr algn="ctr" eaLnBrk="1" hangingPunct="1">
              <a:lnSpc>
                <a:spcPct val="150000"/>
              </a:lnSpc>
              <a:spcBef>
                <a:spcPct val="0"/>
              </a:spcBef>
              <a:buClrTx/>
              <a:buSzTx/>
              <a:buFontTx/>
              <a:buNone/>
            </a:pPr>
            <a:r>
              <a:rPr lang="en-US" altLang="zh-CN" sz="1400" dirty="0">
                <a:solidFill>
                  <a:srgbClr val="FFFFFF"/>
                </a:solidFill>
              </a:rPr>
              <a:t>Don’t be surprised if you find out that a component you used is made by COI RUBBER! </a:t>
            </a:r>
          </a:p>
          <a:p>
            <a:pPr algn="ctr" eaLnBrk="1" hangingPunct="1">
              <a:spcBef>
                <a:spcPct val="0"/>
              </a:spcBef>
              <a:buClrTx/>
              <a:buSzTx/>
              <a:buFontTx/>
              <a:buNone/>
            </a:pPr>
            <a:endParaRPr lang="en-US" altLang="en-US" sz="1600" b="1" dirty="0">
              <a:solidFill>
                <a:srgbClr val="FFFFFF"/>
              </a:solidFill>
            </a:endParaRPr>
          </a:p>
        </p:txBody>
      </p:sp>
      <p:sp>
        <p:nvSpPr>
          <p:cNvPr id="10" name="TextBox 9"/>
          <p:cNvSpPr txBox="1"/>
          <p:nvPr/>
        </p:nvSpPr>
        <p:spPr>
          <a:xfrm>
            <a:off x="179512" y="116632"/>
            <a:ext cx="4752528" cy="584776"/>
          </a:xfrm>
          <a:prstGeom prst="rect">
            <a:avLst/>
          </a:prstGeom>
          <a:noFill/>
        </p:spPr>
        <p:txBody>
          <a:bodyPr>
            <a:spAutoFit/>
          </a:bodyPr>
          <a:lstStyle/>
          <a:p>
            <a:pPr algn="ctr">
              <a:defRPr/>
            </a:pPr>
            <a:r>
              <a:rPr lang="en-US" sz="3200" b="1" dirty="0">
                <a:solidFill>
                  <a:srgbClr val="FFFFFF"/>
                </a:solidFill>
                <a:effectLst>
                  <a:reflection blurRad="6350" stA="55000" endA="50" endPos="85000" dir="5400000" sy="-100000" algn="bl" rotWithShape="0"/>
                </a:effectLst>
                <a:latin typeface="Arial" charset="0"/>
                <a:ea typeface="宋体" charset="0"/>
                <a:cs typeface="宋体" charset="0"/>
              </a:rPr>
              <a:t>GLOBAL EXPORT</a:t>
            </a:r>
          </a:p>
        </p:txBody>
      </p:sp>
      <p:sp>
        <p:nvSpPr>
          <p:cNvPr id="6" name="TextBox 5"/>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pic>
        <p:nvPicPr>
          <p:cNvPr id="18439" name="Picture 1" descr="sandhworlmap.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9163" y="2079625"/>
            <a:ext cx="7397750"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85238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3"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8"/>
          <p:cNvSpPr txBox="1">
            <a:spLocks noChangeArrowheads="1"/>
          </p:cNvSpPr>
          <p:nvPr/>
        </p:nvSpPr>
        <p:spPr bwMode="auto">
          <a:xfrm>
            <a:off x="323850" y="1052513"/>
            <a:ext cx="856932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3200" b="1" dirty="0">
                <a:solidFill>
                  <a:schemeClr val="bg1"/>
                </a:solidFill>
              </a:rPr>
              <a:t>COI Rubber International Presence</a:t>
            </a:r>
          </a:p>
          <a:p>
            <a:pPr algn="ctr" eaLnBrk="1" hangingPunct="1">
              <a:lnSpc>
                <a:spcPct val="150000"/>
              </a:lnSpc>
              <a:spcBef>
                <a:spcPct val="0"/>
              </a:spcBef>
              <a:buClrTx/>
              <a:buSzTx/>
              <a:buFontTx/>
              <a:buNone/>
            </a:pPr>
            <a:r>
              <a:rPr lang="en-US" altLang="zh-CN" sz="1400" dirty="0">
                <a:solidFill>
                  <a:srgbClr val="FFFFFF"/>
                </a:solidFill>
              </a:rPr>
              <a:t>Don’t be surprised if you find out that a component you used is made by COI RUBBER! </a:t>
            </a:r>
          </a:p>
          <a:p>
            <a:pPr algn="ctr" eaLnBrk="1" hangingPunct="1">
              <a:spcBef>
                <a:spcPct val="0"/>
              </a:spcBef>
              <a:buClrTx/>
              <a:buSzTx/>
              <a:buFontTx/>
              <a:buNone/>
            </a:pPr>
            <a:endParaRPr lang="en-US" altLang="en-US" sz="1600" b="1" dirty="0">
              <a:solidFill>
                <a:srgbClr val="FFFFFF"/>
              </a:solidFill>
            </a:endParaRPr>
          </a:p>
        </p:txBody>
      </p:sp>
      <p:sp>
        <p:nvSpPr>
          <p:cNvPr id="10" name="TextBox 9"/>
          <p:cNvSpPr txBox="1"/>
          <p:nvPr/>
        </p:nvSpPr>
        <p:spPr>
          <a:xfrm>
            <a:off x="179512" y="116632"/>
            <a:ext cx="4752528" cy="584776"/>
          </a:xfrm>
          <a:prstGeom prst="rect">
            <a:avLst/>
          </a:prstGeom>
          <a:noFill/>
        </p:spPr>
        <p:txBody>
          <a:bodyPr>
            <a:spAutoFit/>
          </a:bodyPr>
          <a:lstStyle/>
          <a:p>
            <a:pPr algn="ctr">
              <a:defRPr/>
            </a:pPr>
            <a:r>
              <a:rPr lang="en-US" sz="3200" b="1" dirty="0">
                <a:solidFill>
                  <a:srgbClr val="FFFFFF"/>
                </a:solidFill>
                <a:effectLst>
                  <a:reflection blurRad="6350" stA="55000" endA="50" endPos="85000" dir="5400000" sy="-100000" algn="bl" rotWithShape="0"/>
                </a:effectLst>
                <a:latin typeface="Arial" charset="0"/>
                <a:ea typeface="宋体" charset="0"/>
                <a:cs typeface="宋体" charset="0"/>
              </a:rPr>
              <a:t>US-OWNED FACTORY</a:t>
            </a:r>
          </a:p>
        </p:txBody>
      </p:sp>
      <p:sp>
        <p:nvSpPr>
          <p:cNvPr id="6" name="TextBox 5"/>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pic>
        <p:nvPicPr>
          <p:cNvPr id="19463" name="Picture 2" descr="factory-building_611016.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68313" y="2133600"/>
            <a:ext cx="5102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10"/>
          <p:cNvSpPr txBox="1">
            <a:spLocks noChangeArrowheads="1"/>
          </p:cNvSpPr>
          <p:nvPr/>
        </p:nvSpPr>
        <p:spPr bwMode="auto">
          <a:xfrm>
            <a:off x="5778381" y="2139146"/>
            <a:ext cx="326768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50000"/>
              </a:spcBef>
              <a:buClrTx/>
              <a:buSzTx/>
              <a:buFont typeface="Wingdings" panose="05000000000000000000" pitchFamily="2" charset="2"/>
              <a:buChar char="v"/>
            </a:pPr>
            <a:r>
              <a:rPr lang="en-US" altLang="zh-CN" sz="1400" dirty="0">
                <a:solidFill>
                  <a:srgbClr val="FFFFFF"/>
                </a:solidFill>
                <a:latin typeface="+mj-lt"/>
              </a:rPr>
              <a:t>Coi Rubber Products, Inc. now covers </a:t>
            </a:r>
            <a:r>
              <a:rPr lang="en-US" altLang="zh-CN" sz="1400" b="1" dirty="0">
                <a:solidFill>
                  <a:srgbClr val="FFFFFF"/>
                </a:solidFill>
                <a:latin typeface="+mj-lt"/>
              </a:rPr>
              <a:t>~1,500,000 sq. ft.</a:t>
            </a:r>
            <a:r>
              <a:rPr lang="en-US" altLang="zh-CN" sz="1400" dirty="0">
                <a:solidFill>
                  <a:srgbClr val="FFFFFF"/>
                </a:solidFill>
                <a:latin typeface="+mj-lt"/>
              </a:rPr>
              <a:t>!</a:t>
            </a:r>
            <a:br>
              <a:rPr lang="en-US" altLang="zh-CN" sz="1400" dirty="0">
                <a:solidFill>
                  <a:srgbClr val="FFFFFF"/>
                </a:solidFill>
                <a:latin typeface="+mj-lt"/>
              </a:rPr>
            </a:br>
            <a:endParaRPr lang="en-US" altLang="zh-CN" sz="1400" dirty="0">
              <a:solidFill>
                <a:srgbClr val="FFFFFF"/>
              </a:solidFill>
              <a:latin typeface="+mj-lt"/>
            </a:endParaRPr>
          </a:p>
          <a:p>
            <a:pPr eaLnBrk="1" hangingPunct="1">
              <a:spcBef>
                <a:spcPct val="50000"/>
              </a:spcBef>
              <a:buClrTx/>
              <a:buSzTx/>
              <a:buFont typeface="Wingdings" panose="05000000000000000000" pitchFamily="2" charset="2"/>
              <a:buChar char="v"/>
            </a:pPr>
            <a:r>
              <a:rPr lang="en-US" altLang="zh-CN" sz="1400" dirty="0">
                <a:solidFill>
                  <a:srgbClr val="FFFFFF"/>
                </a:solidFill>
                <a:latin typeface="+mj-lt"/>
              </a:rPr>
              <a:t>Our new plant in Anhui, China, </a:t>
            </a:r>
            <a:r>
              <a:rPr lang="en-US" altLang="zh-CN" sz="1400" b="1" dirty="0">
                <a:solidFill>
                  <a:srgbClr val="FFFFFF"/>
                </a:solidFill>
                <a:latin typeface="+mj-lt"/>
              </a:rPr>
              <a:t>~215,000 sq. ft.</a:t>
            </a:r>
            <a:r>
              <a:rPr lang="en-US" altLang="zh-CN" sz="1400" dirty="0">
                <a:solidFill>
                  <a:srgbClr val="FFFFFF"/>
                </a:solidFill>
                <a:latin typeface="+mj-lt"/>
              </a:rPr>
              <a:t>, was built in 2014 to support our </a:t>
            </a:r>
            <a:r>
              <a:rPr lang="en-US" altLang="zh-CN" sz="1400" i="1" dirty="0">
                <a:solidFill>
                  <a:srgbClr val="FFFFFF"/>
                </a:solidFill>
                <a:latin typeface="+mj-lt"/>
              </a:rPr>
              <a:t>exponential</a:t>
            </a:r>
            <a:r>
              <a:rPr lang="en-US" altLang="zh-CN" sz="1400" dirty="0">
                <a:solidFill>
                  <a:srgbClr val="FFFFFF"/>
                </a:solidFill>
                <a:latin typeface="+mj-lt"/>
              </a:rPr>
              <a:t> business growth!</a:t>
            </a:r>
          </a:p>
        </p:txBody>
      </p:sp>
      <p:sp>
        <p:nvSpPr>
          <p:cNvPr id="19465" name="TextBox 4"/>
          <p:cNvSpPr txBox="1">
            <a:spLocks noChangeArrowheads="1"/>
          </p:cNvSpPr>
          <p:nvPr/>
        </p:nvSpPr>
        <p:spPr bwMode="auto">
          <a:xfrm>
            <a:off x="468313" y="5426075"/>
            <a:ext cx="5040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en-US" altLang="en-US" sz="1200" dirty="0">
                <a:solidFill>
                  <a:srgbClr val="FFFFFF"/>
                </a:solidFill>
              </a:rPr>
              <a:t>Today most companies utilize global sourcing as a key component of their procurement strategy to expand or develop markets as they look to decrease costs.  Our </a:t>
            </a:r>
            <a:r>
              <a:rPr lang="en-US" altLang="en-US" sz="1200" b="1" dirty="0">
                <a:solidFill>
                  <a:srgbClr val="FFFFFF"/>
                </a:solidFill>
              </a:rPr>
              <a:t>4</a:t>
            </a:r>
            <a:r>
              <a:rPr lang="en-US" altLang="en-US" sz="1200" b="1" baseline="30000" dirty="0">
                <a:solidFill>
                  <a:srgbClr val="FFFFFF"/>
                </a:solidFill>
              </a:rPr>
              <a:t>th</a:t>
            </a:r>
            <a:r>
              <a:rPr lang="en-US" altLang="en-US" sz="1200" b="1" dirty="0">
                <a:solidFill>
                  <a:srgbClr val="FFFFFF"/>
                </a:solidFill>
              </a:rPr>
              <a:t> facility</a:t>
            </a:r>
            <a:r>
              <a:rPr lang="en-US" altLang="en-US" sz="1200" dirty="0">
                <a:solidFill>
                  <a:srgbClr val="FFFFFF"/>
                </a:solidFill>
              </a:rPr>
              <a:t> in Anhui provides an additional 215k sq. ft. adding to a total manufacturing facility exceeding 1.5M sq. ft.</a:t>
            </a:r>
          </a:p>
        </p:txBody>
      </p:sp>
      <p:sp>
        <p:nvSpPr>
          <p:cNvPr id="19466" name="TextBox 6"/>
          <p:cNvSpPr txBox="1">
            <a:spLocks noChangeArrowheads="1"/>
          </p:cNvSpPr>
          <p:nvPr/>
        </p:nvSpPr>
        <p:spPr bwMode="auto">
          <a:xfrm>
            <a:off x="468313" y="5075238"/>
            <a:ext cx="50403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en-US" altLang="en-US" sz="1600" b="1" u="sng" dirty="0">
                <a:solidFill>
                  <a:srgbClr val="FFFFFF"/>
                </a:solidFill>
              </a:rPr>
              <a:t>GLOBAL SOURCING FOR A GLOBAL ECONOMY</a:t>
            </a:r>
          </a:p>
        </p:txBody>
      </p:sp>
      <p:pic>
        <p:nvPicPr>
          <p:cNvPr id="19467" name="Picture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76938" y="4256930"/>
            <a:ext cx="2971540" cy="190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B07300-9D88-4502-ABE9-ED208E00CCF5}"/>
              </a:ext>
            </a:extLst>
          </p:cNvPr>
          <p:cNvSpPr txBox="1"/>
          <p:nvPr/>
        </p:nvSpPr>
        <p:spPr>
          <a:xfrm>
            <a:off x="491987" y="4256930"/>
            <a:ext cx="5102225" cy="461665"/>
          </a:xfrm>
          <a:prstGeom prst="rect">
            <a:avLst/>
          </a:prstGeom>
          <a:noFill/>
        </p:spPr>
        <p:txBody>
          <a:bodyPr wrap="square" rtlCol="0">
            <a:spAutoFit/>
          </a:bodyPr>
          <a:lstStyle/>
          <a:p>
            <a:pPr algn="r"/>
            <a:r>
              <a:rPr lang="en-US" sz="1200" b="1" dirty="0">
                <a:solidFill>
                  <a:schemeClr val="bg1"/>
                </a:solidFill>
              </a:rPr>
              <a:t>Early Mock-Up</a:t>
            </a:r>
          </a:p>
          <a:p>
            <a:pPr algn="r"/>
            <a:r>
              <a:rPr lang="en-US" sz="1200" dirty="0">
                <a:solidFill>
                  <a:schemeClr val="bg1"/>
                </a:solidFill>
              </a:rPr>
              <a:t>See next slides for completed plant photos</a:t>
            </a:r>
          </a:p>
        </p:txBody>
      </p:sp>
    </p:spTree>
    <p:extLst>
      <p:ext uri="{BB962C8B-B14F-4D97-AF65-F5344CB8AC3E}">
        <p14:creationId xmlns:p14="http://schemas.microsoft.com/office/powerpoint/2010/main" val="878627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5"/>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250"/>
                                  </p:stCondLst>
                                  <p:childTnLst>
                                    <p:set>
                                      <p:cBhvr>
                                        <p:cTn id="11" dur="1" fill="hold">
                                          <p:stCondLst>
                                            <p:cond delay="0"/>
                                          </p:stCondLst>
                                        </p:cTn>
                                        <p:tgtEl>
                                          <p:spTgt spid="19467"/>
                                        </p:tgtEl>
                                        <p:attrNameLst>
                                          <p:attrName>style.visibility</p:attrName>
                                        </p:attrNameLst>
                                      </p:cBhvr>
                                      <p:to>
                                        <p:strVal val="visible"/>
                                      </p:to>
                                    </p:set>
                                    <p:animEffect transition="in" filter="fade">
                                      <p:cBhvr>
                                        <p:cTn id="12" dur="225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4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1B52-80C2-4779-9C08-B5559F2835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3371BB-3346-4321-BAAE-E9366C248F63}"/>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37AA12C6-4FC3-4832-A07A-5D478D74BD41}"/>
              </a:ext>
            </a:extLst>
          </p:cNvPr>
          <p:cNvSpPr>
            <a:spLocks noGrp="1"/>
          </p:cNvSpPr>
          <p:nvPr>
            <p:ph sz="quarter" idx="2"/>
          </p:nvPr>
        </p:nvSpPr>
        <p:spPr/>
        <p:txBody>
          <a:bodyPr/>
          <a:lstStyle/>
          <a:p>
            <a:endParaRPr lang="en-US"/>
          </a:p>
        </p:txBody>
      </p:sp>
      <p:sp>
        <p:nvSpPr>
          <p:cNvPr id="5" name="Content Placeholder 4">
            <a:extLst>
              <a:ext uri="{FF2B5EF4-FFF2-40B4-BE49-F238E27FC236}">
                <a16:creationId xmlns:a16="http://schemas.microsoft.com/office/drawing/2014/main" id="{81DD2B4C-7F1E-4C32-9328-DA7E27B883E7}"/>
              </a:ext>
            </a:extLst>
          </p:cNvPr>
          <p:cNvSpPr>
            <a:spLocks noGrp="1"/>
          </p:cNvSpPr>
          <p:nvPr>
            <p:ph sz="quarter" idx="3"/>
          </p:nvPr>
        </p:nvSpPr>
        <p:spPr/>
        <p:txBody>
          <a:bodyPr/>
          <a:lstStyle/>
          <a:p>
            <a:endParaRPr lang="en-US"/>
          </a:p>
        </p:txBody>
      </p:sp>
      <p:pic>
        <p:nvPicPr>
          <p:cNvPr id="6" name="Picture 5">
            <a:extLst>
              <a:ext uri="{FF2B5EF4-FFF2-40B4-BE49-F238E27FC236}">
                <a16:creationId xmlns:a16="http://schemas.microsoft.com/office/drawing/2014/main" id="{B3B9EDF8-64D1-458C-99DE-187FD09CB0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86" y="-1"/>
            <a:ext cx="9157586" cy="4971367"/>
          </a:xfrm>
          <a:prstGeom prst="rect">
            <a:avLst/>
          </a:prstGeom>
        </p:spPr>
      </p:pic>
      <p:graphicFrame>
        <p:nvGraphicFramePr>
          <p:cNvPr id="8" name="Object 7">
            <a:extLst>
              <a:ext uri="{FF2B5EF4-FFF2-40B4-BE49-F238E27FC236}">
                <a16:creationId xmlns:a16="http://schemas.microsoft.com/office/drawing/2014/main" id="{69A28BD8-0ECE-4E2D-805A-0B1E45705E68}"/>
              </a:ext>
            </a:extLst>
          </p:cNvPr>
          <p:cNvGraphicFramePr>
            <a:graphicFrameLocks noChangeAspect="1"/>
          </p:cNvGraphicFramePr>
          <p:nvPr>
            <p:extLst>
              <p:ext uri="{D42A27DB-BD31-4B8C-83A1-F6EECF244321}">
                <p14:modId xmlns:p14="http://schemas.microsoft.com/office/powerpoint/2010/main" val="3953337421"/>
              </p:ext>
            </p:extLst>
          </p:nvPr>
        </p:nvGraphicFramePr>
        <p:xfrm>
          <a:off x="0" y="4971367"/>
          <a:ext cx="9144000" cy="1921670"/>
        </p:xfrm>
        <a:graphic>
          <a:graphicData uri="http://schemas.openxmlformats.org/presentationml/2006/ole">
            <mc:AlternateContent xmlns:mc="http://schemas.openxmlformats.org/markup-compatibility/2006">
              <mc:Choice xmlns:v="urn:schemas-microsoft-com:vml" Requires="v">
                <p:oleObj spid="_x0000_s1047" name="Image" r:id="rId4" imgW="12190320" imgH="2539440" progId="Photoshop.Image.13">
                  <p:embed/>
                </p:oleObj>
              </mc:Choice>
              <mc:Fallback>
                <p:oleObj name="Image" r:id="rId4" imgW="12190320" imgH="2539440" progId="Photoshop.Image.13">
                  <p:embed/>
                  <p:pic>
                    <p:nvPicPr>
                      <p:cNvPr id="0" name=""/>
                      <p:cNvPicPr/>
                      <p:nvPr/>
                    </p:nvPicPr>
                    <p:blipFill>
                      <a:blip r:embed="rId5"/>
                      <a:stretch>
                        <a:fillRect/>
                      </a:stretch>
                    </p:blipFill>
                    <p:spPr>
                      <a:xfrm>
                        <a:off x="0" y="4971367"/>
                        <a:ext cx="9144000" cy="1921670"/>
                      </a:xfrm>
                      <a:prstGeom prst="rect">
                        <a:avLst/>
                      </a:prstGeom>
                    </p:spPr>
                  </p:pic>
                </p:oleObj>
              </mc:Fallback>
            </mc:AlternateContent>
          </a:graphicData>
        </a:graphic>
      </p:graphicFrame>
    </p:spTree>
    <p:extLst>
      <p:ext uri="{BB962C8B-B14F-4D97-AF65-F5344CB8AC3E}">
        <p14:creationId xmlns:p14="http://schemas.microsoft.com/office/powerpoint/2010/main" val="333644421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966E-EC04-405E-B9E3-EAA50E0E76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CADECF-34F6-4722-A3AC-83CEC48D54D8}"/>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D87236D2-7083-419F-B791-0D282AC536B7}"/>
              </a:ext>
            </a:extLst>
          </p:cNvPr>
          <p:cNvSpPr>
            <a:spLocks noGrp="1"/>
          </p:cNvSpPr>
          <p:nvPr>
            <p:ph sz="quarter" idx="2"/>
          </p:nvPr>
        </p:nvSpPr>
        <p:spPr/>
        <p:txBody>
          <a:bodyPr/>
          <a:lstStyle/>
          <a:p>
            <a:endParaRPr lang="en-US"/>
          </a:p>
        </p:txBody>
      </p:sp>
      <p:sp>
        <p:nvSpPr>
          <p:cNvPr id="5" name="Content Placeholder 4">
            <a:extLst>
              <a:ext uri="{FF2B5EF4-FFF2-40B4-BE49-F238E27FC236}">
                <a16:creationId xmlns:a16="http://schemas.microsoft.com/office/drawing/2014/main" id="{D73DEF68-DDFE-47E1-8F27-594D5EA839D3}"/>
              </a:ext>
            </a:extLst>
          </p:cNvPr>
          <p:cNvSpPr>
            <a:spLocks noGrp="1"/>
          </p:cNvSpPr>
          <p:nvPr>
            <p:ph sz="quarter" idx="3"/>
          </p:nvPr>
        </p:nvSpPr>
        <p:spPr/>
        <p:txBody>
          <a:bodyPr/>
          <a:lstStyle/>
          <a:p>
            <a:endParaRPr lang="en-US"/>
          </a:p>
        </p:txBody>
      </p:sp>
      <p:pic>
        <p:nvPicPr>
          <p:cNvPr id="7" name="Picture 6">
            <a:extLst>
              <a:ext uri="{FF2B5EF4-FFF2-40B4-BE49-F238E27FC236}">
                <a16:creationId xmlns:a16="http://schemas.microsoft.com/office/drawing/2014/main" id="{7DC7B67D-2F27-4916-BBC5-ECA07CB0A4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0" y="2821781"/>
            <a:ext cx="9144000" cy="5625817"/>
          </a:xfrm>
          <a:prstGeom prst="rect">
            <a:avLst/>
          </a:prstGeom>
        </p:spPr>
      </p:pic>
      <p:pic>
        <p:nvPicPr>
          <p:cNvPr id="6" name="Content Placeholder 3">
            <a:extLst>
              <a:ext uri="{FF2B5EF4-FFF2-40B4-BE49-F238E27FC236}">
                <a16:creationId xmlns:a16="http://schemas.microsoft.com/office/drawing/2014/main" id="{C8D873F9-92B5-414F-9690-BA31054ABB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1495821"/>
            <a:ext cx="91440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50891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1C24-A126-4436-AF58-BF3E1E82E6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674FFA-DA4F-4497-830A-96428F08CB2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D043414-B6B8-47E9-B343-8041490DBEDB}"/>
              </a:ext>
            </a:extLst>
          </p:cNvPr>
          <p:cNvSpPr>
            <a:spLocks noGrp="1"/>
          </p:cNvSpPr>
          <p:nvPr>
            <p:ph sz="quarter" idx="2"/>
          </p:nvPr>
        </p:nvSpPr>
        <p:spPr/>
        <p:txBody>
          <a:bodyPr/>
          <a:lstStyle/>
          <a:p>
            <a:endParaRPr lang="en-US"/>
          </a:p>
        </p:txBody>
      </p:sp>
      <p:sp>
        <p:nvSpPr>
          <p:cNvPr id="5" name="Content Placeholder 4">
            <a:extLst>
              <a:ext uri="{FF2B5EF4-FFF2-40B4-BE49-F238E27FC236}">
                <a16:creationId xmlns:a16="http://schemas.microsoft.com/office/drawing/2014/main" id="{287FC37E-99AA-4FC4-A27C-FCB589409E85}"/>
              </a:ext>
            </a:extLst>
          </p:cNvPr>
          <p:cNvSpPr>
            <a:spLocks noGrp="1"/>
          </p:cNvSpPr>
          <p:nvPr>
            <p:ph sz="quarter" idx="3"/>
          </p:nvPr>
        </p:nvSpPr>
        <p:spPr/>
        <p:txBody>
          <a:bodyPr/>
          <a:lstStyle/>
          <a:p>
            <a:endParaRPr lang="en-US"/>
          </a:p>
        </p:txBody>
      </p:sp>
      <p:pic>
        <p:nvPicPr>
          <p:cNvPr id="6" name="Picture 5">
            <a:extLst>
              <a:ext uri="{FF2B5EF4-FFF2-40B4-BE49-F238E27FC236}">
                <a16:creationId xmlns:a16="http://schemas.microsoft.com/office/drawing/2014/main" id="{4FD1ECCD-8E1C-4284-A559-387E62DC3F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6000750" cy="4000500"/>
          </a:xfrm>
          <a:prstGeom prst="rect">
            <a:avLst/>
          </a:prstGeom>
        </p:spPr>
      </p:pic>
      <p:pic>
        <p:nvPicPr>
          <p:cNvPr id="7" name="Picture 6">
            <a:extLst>
              <a:ext uri="{FF2B5EF4-FFF2-40B4-BE49-F238E27FC236}">
                <a16:creationId xmlns:a16="http://schemas.microsoft.com/office/drawing/2014/main" id="{C62582DC-BF91-4CCA-B514-00CEEAB403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7400" y="0"/>
            <a:ext cx="3276600" cy="2457450"/>
          </a:xfrm>
          <a:prstGeom prst="rect">
            <a:avLst/>
          </a:prstGeom>
        </p:spPr>
      </p:pic>
      <p:pic>
        <p:nvPicPr>
          <p:cNvPr id="8" name="Picture 7">
            <a:extLst>
              <a:ext uri="{FF2B5EF4-FFF2-40B4-BE49-F238E27FC236}">
                <a16:creationId xmlns:a16="http://schemas.microsoft.com/office/drawing/2014/main" id="{B2105883-D32B-4E52-8CFB-4C85C5EC3D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7400" y="2444750"/>
            <a:ext cx="3314700" cy="4419600"/>
          </a:xfrm>
          <a:prstGeom prst="rect">
            <a:avLst/>
          </a:prstGeom>
        </p:spPr>
      </p:pic>
      <p:pic>
        <p:nvPicPr>
          <p:cNvPr id="9" name="Picture 8">
            <a:extLst>
              <a:ext uri="{FF2B5EF4-FFF2-40B4-BE49-F238E27FC236}">
                <a16:creationId xmlns:a16="http://schemas.microsoft.com/office/drawing/2014/main" id="{45D57546-6ABF-408A-A0EB-43700204FF8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93479" y="3513138"/>
            <a:ext cx="3673921" cy="3351212"/>
          </a:xfrm>
          <a:prstGeom prst="rect">
            <a:avLst/>
          </a:prstGeom>
        </p:spPr>
      </p:pic>
      <p:pic>
        <p:nvPicPr>
          <p:cNvPr id="11" name="Picture 10">
            <a:extLst>
              <a:ext uri="{FF2B5EF4-FFF2-40B4-BE49-F238E27FC236}">
                <a16:creationId xmlns:a16="http://schemas.microsoft.com/office/drawing/2014/main" id="{4BBE3528-6EED-4299-9DA3-23FFDA5367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513138"/>
            <a:ext cx="2413000" cy="1809750"/>
          </a:xfrm>
          <a:prstGeom prst="rect">
            <a:avLst/>
          </a:prstGeom>
        </p:spPr>
      </p:pic>
      <p:pic>
        <p:nvPicPr>
          <p:cNvPr id="10" name="Picture 9">
            <a:extLst>
              <a:ext uri="{FF2B5EF4-FFF2-40B4-BE49-F238E27FC236}">
                <a16:creationId xmlns:a16="http://schemas.microsoft.com/office/drawing/2014/main" id="{480D6A5B-0407-4BEF-B35D-3F4F1F9CC6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048250"/>
            <a:ext cx="2413000" cy="1809750"/>
          </a:xfrm>
          <a:prstGeom prst="rect">
            <a:avLst/>
          </a:prstGeom>
        </p:spPr>
      </p:pic>
    </p:spTree>
    <p:extLst>
      <p:ext uri="{BB962C8B-B14F-4D97-AF65-F5344CB8AC3E}">
        <p14:creationId xmlns:p14="http://schemas.microsoft.com/office/powerpoint/2010/main" val="239724010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9512" y="116632"/>
            <a:ext cx="4752528" cy="584775"/>
          </a:xfrm>
          <a:prstGeom prst="rect">
            <a:avLst/>
          </a:prstGeom>
          <a:noFill/>
        </p:spPr>
        <p:txBody>
          <a:bodyPr>
            <a:spAutoFit/>
          </a:bodyPr>
          <a:lstStyle/>
          <a:p>
            <a:pPr algn="ctr">
              <a:defRPr/>
            </a:pPr>
            <a:r>
              <a:rPr lang="en-US" sz="3200" b="1" dirty="0">
                <a:solidFill>
                  <a:srgbClr val="FFFFFF"/>
                </a:solidFill>
                <a:effectLst>
                  <a:reflection blurRad="6350" stA="55000" endA="50" endPos="85000" dir="5400000" sy="-100000" algn="bl" rotWithShape="0"/>
                </a:effectLst>
                <a:latin typeface="Arial" charset="0"/>
                <a:ea typeface="宋体" charset="0"/>
                <a:cs typeface="宋体" charset="0"/>
              </a:rPr>
              <a:t>ORGANIZATIONS</a:t>
            </a:r>
          </a:p>
        </p:txBody>
      </p:sp>
      <p:sp>
        <p:nvSpPr>
          <p:cNvPr id="6" name="TextBox 5"/>
          <p:cNvSpPr txBox="1"/>
          <p:nvPr/>
        </p:nvSpPr>
        <p:spPr>
          <a:xfrm>
            <a:off x="1301750" y="631507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sp>
        <p:nvSpPr>
          <p:cNvPr id="2" name="TextBox 1"/>
          <p:cNvSpPr txBox="1">
            <a:spLocks noChangeArrowheads="1"/>
          </p:cNvSpPr>
          <p:nvPr/>
        </p:nvSpPr>
        <p:spPr bwMode="auto">
          <a:xfrm>
            <a:off x="762000" y="1828800"/>
            <a:ext cx="770413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 typeface="Arial" pitchFamily="34" charset="0"/>
              <a:buChar char="•"/>
            </a:pPr>
            <a:r>
              <a:rPr lang="en-US" altLang="en-US" sz="1600" dirty="0">
                <a:solidFill>
                  <a:srgbClr val="FFFFFF"/>
                </a:solidFill>
              </a:rPr>
              <a:t>Certified MBE – Minority Business Enterprise</a:t>
            </a:r>
          </a:p>
          <a:p>
            <a:pPr eaLnBrk="1" hangingPunct="1">
              <a:spcBef>
                <a:spcPct val="0"/>
              </a:spcBef>
              <a:buClrTx/>
              <a:buSzTx/>
              <a:buFont typeface="Arial" pitchFamily="34" charset="0"/>
              <a:buChar char="•"/>
            </a:pPr>
            <a:endParaRPr lang="en-US" altLang="en-US" sz="1600" dirty="0">
              <a:solidFill>
                <a:srgbClr val="FFFFFF"/>
              </a:solidFill>
            </a:endParaRPr>
          </a:p>
          <a:p>
            <a:pPr eaLnBrk="1" hangingPunct="1">
              <a:spcBef>
                <a:spcPct val="0"/>
              </a:spcBef>
              <a:buClrTx/>
              <a:buSzTx/>
              <a:buFont typeface="Arial" pitchFamily="34" charset="0"/>
              <a:buChar char="•"/>
            </a:pPr>
            <a:r>
              <a:rPr lang="en-US" altLang="en-US" sz="1600" dirty="0">
                <a:solidFill>
                  <a:srgbClr val="FFFFFF"/>
                </a:solidFill>
              </a:rPr>
              <a:t>TLARGI – American Chemical Society, Los Angeles Chapter</a:t>
            </a:r>
          </a:p>
          <a:p>
            <a:pPr eaLnBrk="1" hangingPunct="1">
              <a:spcBef>
                <a:spcPct val="0"/>
              </a:spcBef>
              <a:buClrTx/>
              <a:buSzTx/>
              <a:buFont typeface="Arial" pitchFamily="34" charset="0"/>
              <a:buChar char="•"/>
            </a:pPr>
            <a:endParaRPr lang="en-US" altLang="en-US" sz="1600" dirty="0">
              <a:solidFill>
                <a:srgbClr val="FFFFFF"/>
              </a:solidFill>
            </a:endParaRPr>
          </a:p>
          <a:p>
            <a:pPr eaLnBrk="1" hangingPunct="1">
              <a:spcBef>
                <a:spcPct val="0"/>
              </a:spcBef>
              <a:buClrTx/>
              <a:buSzTx/>
              <a:buFont typeface="Arial" pitchFamily="34" charset="0"/>
              <a:buChar char="•"/>
            </a:pPr>
            <a:r>
              <a:rPr lang="en-US" altLang="en-US" sz="1600" dirty="0">
                <a:solidFill>
                  <a:srgbClr val="FFFFFF"/>
                </a:solidFill>
              </a:rPr>
              <a:t>Energy Polymer Group, Inc.</a:t>
            </a:r>
          </a:p>
          <a:p>
            <a:pPr eaLnBrk="1" hangingPunct="1">
              <a:spcBef>
                <a:spcPct val="0"/>
              </a:spcBef>
              <a:buClrTx/>
              <a:buSzTx/>
              <a:buFont typeface="Arial" pitchFamily="34" charset="0"/>
              <a:buChar char="•"/>
            </a:pPr>
            <a:endParaRPr lang="en-US" altLang="en-US" sz="1600" dirty="0">
              <a:solidFill>
                <a:srgbClr val="FFFFFF"/>
              </a:solidFill>
            </a:endParaRPr>
          </a:p>
          <a:p>
            <a:pPr eaLnBrk="1" hangingPunct="1">
              <a:spcBef>
                <a:spcPct val="0"/>
              </a:spcBef>
              <a:buClrTx/>
              <a:buSzTx/>
              <a:buFont typeface="Arial" pitchFamily="34" charset="0"/>
              <a:buChar char="•"/>
            </a:pPr>
            <a:r>
              <a:rPr lang="en-US" altLang="en-US" sz="1600" dirty="0">
                <a:solidFill>
                  <a:srgbClr val="FFFFFF"/>
                </a:solidFill>
              </a:rPr>
              <a:t>WIPO Madrid Registered Trademark</a:t>
            </a:r>
          </a:p>
          <a:p>
            <a:pPr eaLnBrk="1" hangingPunct="1">
              <a:spcBef>
                <a:spcPct val="0"/>
              </a:spcBef>
              <a:buClrTx/>
              <a:buSzTx/>
              <a:buFont typeface="Arial" pitchFamily="34" charset="0"/>
              <a:buChar char="•"/>
            </a:pPr>
            <a:endParaRPr lang="en-US" altLang="en-US" sz="1600" dirty="0">
              <a:solidFill>
                <a:srgbClr val="FFFFFF"/>
              </a:solidFill>
            </a:endParaRPr>
          </a:p>
          <a:p>
            <a:pPr eaLnBrk="1" hangingPunct="1">
              <a:spcBef>
                <a:spcPct val="0"/>
              </a:spcBef>
              <a:buClrTx/>
              <a:buSzTx/>
              <a:buFont typeface="Arial" pitchFamily="34" charset="0"/>
              <a:buChar char="•"/>
            </a:pPr>
            <a:r>
              <a:rPr lang="en-US" altLang="en-US" sz="1600" dirty="0">
                <a:solidFill>
                  <a:srgbClr val="FFFFFF"/>
                </a:solidFill>
              </a:rPr>
              <a:t>USPTO Registered Trademark</a:t>
            </a:r>
          </a:p>
          <a:p>
            <a:pPr eaLnBrk="1" hangingPunct="1">
              <a:spcBef>
                <a:spcPct val="0"/>
              </a:spcBef>
              <a:buClrTx/>
              <a:buSzTx/>
              <a:buFont typeface="Arial" pitchFamily="34" charset="0"/>
              <a:buChar char="•"/>
            </a:pPr>
            <a:endParaRPr lang="en-US" altLang="en-US" sz="1600" dirty="0">
              <a:solidFill>
                <a:srgbClr val="FFFFFF"/>
              </a:solidFill>
            </a:endParaRPr>
          </a:p>
          <a:p>
            <a:pPr eaLnBrk="1" hangingPunct="1">
              <a:spcBef>
                <a:spcPct val="0"/>
              </a:spcBef>
              <a:buClrTx/>
              <a:buSzTx/>
              <a:buFont typeface="Arial" pitchFamily="34" charset="0"/>
              <a:buChar char="•"/>
            </a:pPr>
            <a:endParaRPr lang="en-US" altLang="en-US" sz="1600" dirty="0">
              <a:solidFill>
                <a:srgbClr val="FFFFFF"/>
              </a:solidFill>
            </a:endParaRPr>
          </a:p>
        </p:txBody>
      </p:sp>
      <p:pic>
        <p:nvPicPr>
          <p:cNvPr id="62466" name="Picture 2" descr="Energy Polymer Group"/>
          <p:cNvPicPr>
            <a:picLocks noChangeAspect="1" noChangeArrowheads="1"/>
          </p:cNvPicPr>
          <p:nvPr/>
        </p:nvPicPr>
        <p:blipFill>
          <a:blip r:embed="rId5"/>
          <a:srcRect/>
          <a:stretch>
            <a:fillRect/>
          </a:stretch>
        </p:blipFill>
        <p:spPr bwMode="auto">
          <a:xfrm>
            <a:off x="5486400" y="4654166"/>
            <a:ext cx="1238250" cy="1238250"/>
          </a:xfrm>
          <a:prstGeom prst="rect">
            <a:avLst/>
          </a:prstGeom>
          <a:noFill/>
        </p:spPr>
      </p:pic>
      <p:pic>
        <p:nvPicPr>
          <p:cNvPr id="62468" name="Picture 4" descr="The Los Angeles Rubber Group Inc"/>
          <p:cNvPicPr>
            <a:picLocks noChangeAspect="1" noChangeArrowheads="1"/>
          </p:cNvPicPr>
          <p:nvPr/>
        </p:nvPicPr>
        <p:blipFill>
          <a:blip r:embed="rId6"/>
          <a:srcRect/>
          <a:stretch>
            <a:fillRect/>
          </a:stretch>
        </p:blipFill>
        <p:spPr bwMode="auto">
          <a:xfrm>
            <a:off x="2133600" y="4654166"/>
            <a:ext cx="1238250" cy="1238250"/>
          </a:xfrm>
          <a:prstGeom prst="rect">
            <a:avLst/>
          </a:prstGeom>
          <a:noFill/>
        </p:spPr>
      </p:pic>
      <p:pic>
        <p:nvPicPr>
          <p:cNvPr id="62470" name="Picture 6" descr="American Chemical Society - Rubber"/>
          <p:cNvPicPr>
            <a:picLocks noChangeAspect="1" noChangeArrowheads="1"/>
          </p:cNvPicPr>
          <p:nvPr/>
        </p:nvPicPr>
        <p:blipFill>
          <a:blip r:embed="rId7"/>
          <a:srcRect/>
          <a:stretch>
            <a:fillRect/>
          </a:stretch>
        </p:blipFill>
        <p:spPr bwMode="auto">
          <a:xfrm>
            <a:off x="3810000" y="4654166"/>
            <a:ext cx="1238250" cy="1238250"/>
          </a:xfrm>
          <a:prstGeom prst="rect">
            <a:avLst/>
          </a:prstGeom>
          <a:noFill/>
        </p:spPr>
      </p:pic>
      <p:pic>
        <p:nvPicPr>
          <p:cNvPr id="62472" name="Picture 8" descr="http://www.istanbul-inventions.org/upload/Node/29518/pics/wipomadrid.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1000" y="4597016"/>
            <a:ext cx="1406769" cy="1143000"/>
          </a:xfrm>
          <a:prstGeom prst="rect">
            <a:avLst/>
          </a:prstGeom>
          <a:noFill/>
        </p:spPr>
      </p:pic>
      <p:pic>
        <p:nvPicPr>
          <p:cNvPr id="62474" name="Picture 10" descr="Image result for uspt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239000" y="4673216"/>
            <a:ext cx="1143000" cy="1143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62472"/>
                                        </p:tgtEl>
                                        <p:attrNameLst>
                                          <p:attrName>style.visibility</p:attrName>
                                        </p:attrNameLst>
                                      </p:cBhvr>
                                      <p:to>
                                        <p:strVal val="visible"/>
                                      </p:to>
                                    </p:set>
                                    <p:animEffect transition="in" filter="wipe(down)">
                                      <p:cBhvr>
                                        <p:cTn id="22" dur="500"/>
                                        <p:tgtEl>
                                          <p:spTgt spid="62472"/>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62468"/>
                                        </p:tgtEl>
                                        <p:attrNameLst>
                                          <p:attrName>style.visibility</p:attrName>
                                        </p:attrNameLst>
                                      </p:cBhvr>
                                      <p:to>
                                        <p:strVal val="visible"/>
                                      </p:to>
                                    </p:set>
                                    <p:animEffect transition="in" filter="wipe(down)">
                                      <p:cBhvr>
                                        <p:cTn id="26" dur="500"/>
                                        <p:tgtEl>
                                          <p:spTgt spid="62468"/>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62470"/>
                                        </p:tgtEl>
                                        <p:attrNameLst>
                                          <p:attrName>style.visibility</p:attrName>
                                        </p:attrNameLst>
                                      </p:cBhvr>
                                      <p:to>
                                        <p:strVal val="visible"/>
                                      </p:to>
                                    </p:set>
                                    <p:animEffect transition="in" filter="wipe(down)">
                                      <p:cBhvr>
                                        <p:cTn id="30" dur="500"/>
                                        <p:tgtEl>
                                          <p:spTgt spid="62470"/>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62466"/>
                                        </p:tgtEl>
                                        <p:attrNameLst>
                                          <p:attrName>style.visibility</p:attrName>
                                        </p:attrNameLst>
                                      </p:cBhvr>
                                      <p:to>
                                        <p:strVal val="visible"/>
                                      </p:to>
                                    </p:set>
                                    <p:animEffect transition="in" filter="wipe(down)">
                                      <p:cBhvr>
                                        <p:cTn id="34" dur="500"/>
                                        <p:tgtEl>
                                          <p:spTgt spid="6246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62474"/>
                                        </p:tgtEl>
                                        <p:attrNameLst>
                                          <p:attrName>style.visibility</p:attrName>
                                        </p:attrNameLst>
                                      </p:cBhvr>
                                      <p:to>
                                        <p:strVal val="visible"/>
                                      </p:to>
                                    </p:set>
                                    <p:animEffect transition="in" filter="wipe(down)">
                                      <p:cBhvr>
                                        <p:cTn id="38"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coi-rubber-blue-b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7"/>
          <p:cNvSpPr txBox="1">
            <a:spLocks noChangeArrowheads="1"/>
          </p:cNvSpPr>
          <p:nvPr/>
        </p:nvSpPr>
        <p:spPr bwMode="auto">
          <a:xfrm>
            <a:off x="1908175" y="1127125"/>
            <a:ext cx="5472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50000"/>
              </a:spcBef>
              <a:buClrTx/>
              <a:buSzTx/>
              <a:buFontTx/>
              <a:buNone/>
            </a:pPr>
            <a:r>
              <a:rPr lang="en-US" altLang="zh-CN" sz="1800">
                <a:solidFill>
                  <a:srgbClr val="FFFFFF"/>
                </a:solidFill>
              </a:rPr>
              <a:t>If you have a question or inquiry, please do not hesitate to give us a call or e-mail us.</a:t>
            </a:r>
          </a:p>
        </p:txBody>
      </p:sp>
      <p:sp>
        <p:nvSpPr>
          <p:cNvPr id="80902" name="Text Box 8"/>
          <p:cNvSpPr txBox="1">
            <a:spLocks noChangeArrowheads="1"/>
          </p:cNvSpPr>
          <p:nvPr/>
        </p:nvSpPr>
        <p:spPr bwMode="auto">
          <a:xfrm>
            <a:off x="1828800" y="2173288"/>
            <a:ext cx="5867400" cy="3631763"/>
          </a:xfrm>
          <a:prstGeom prst="rect">
            <a:avLst/>
          </a:prstGeom>
          <a:solidFill>
            <a:srgbClr val="002060">
              <a:alpha val="15000"/>
            </a:srgbClr>
          </a:solidFill>
          <a:ln>
            <a:noFill/>
          </a:ln>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defRPr/>
            </a:pPr>
            <a:r>
              <a:rPr lang="en-US" altLang="zh-CN" sz="2000" b="1" u="sng" dirty="0">
                <a:solidFill>
                  <a:srgbClr val="FFFFFF"/>
                </a:solidFill>
                <a:latin typeface="+mj-lt"/>
              </a:rPr>
              <a:t>CONTACT CORPORATE OFFICE:</a:t>
            </a:r>
          </a:p>
          <a:p>
            <a:pPr algn="ctr" eaLnBrk="1" hangingPunct="1">
              <a:spcBef>
                <a:spcPct val="50000"/>
              </a:spcBef>
              <a:defRPr/>
            </a:pPr>
            <a:r>
              <a:rPr lang="en-US" altLang="zh-CN" sz="2000" dirty="0" err="1">
                <a:solidFill>
                  <a:srgbClr val="FFFFFF"/>
                </a:solidFill>
                <a:latin typeface="+mj-lt"/>
              </a:rPr>
              <a:t>Coi</a:t>
            </a:r>
            <a:r>
              <a:rPr lang="en-US" altLang="zh-CN" sz="2000" dirty="0">
                <a:solidFill>
                  <a:srgbClr val="FFFFFF"/>
                </a:solidFill>
                <a:latin typeface="+mj-lt"/>
              </a:rPr>
              <a:t> Rubber Products, Inc.</a:t>
            </a:r>
          </a:p>
          <a:p>
            <a:pPr algn="ctr" eaLnBrk="1" hangingPunct="1">
              <a:spcBef>
                <a:spcPct val="50000"/>
              </a:spcBef>
              <a:defRPr/>
            </a:pPr>
            <a:r>
              <a:rPr lang="en-US" altLang="zh-CN" sz="2000" b="1" dirty="0">
                <a:solidFill>
                  <a:srgbClr val="FFFFFF"/>
                </a:solidFill>
                <a:latin typeface="+mj-lt"/>
              </a:rPr>
              <a:t>19255 San Jose Avenue Unit D-1</a:t>
            </a:r>
          </a:p>
          <a:p>
            <a:pPr algn="ctr" eaLnBrk="1" hangingPunct="1">
              <a:spcBef>
                <a:spcPct val="50000"/>
              </a:spcBef>
              <a:defRPr/>
            </a:pPr>
            <a:r>
              <a:rPr lang="en-US" altLang="zh-CN" sz="2000" b="1" dirty="0">
                <a:solidFill>
                  <a:srgbClr val="FFFFFF"/>
                </a:solidFill>
                <a:latin typeface="+mj-lt"/>
              </a:rPr>
              <a:t>City of Industry, CA 91748</a:t>
            </a:r>
          </a:p>
          <a:p>
            <a:pPr algn="ctr" eaLnBrk="1" hangingPunct="1">
              <a:spcBef>
                <a:spcPct val="50000"/>
              </a:spcBef>
              <a:defRPr/>
            </a:pPr>
            <a:r>
              <a:rPr lang="en-US" altLang="zh-CN" sz="2000" dirty="0">
                <a:solidFill>
                  <a:srgbClr val="FFFFFF"/>
                </a:solidFill>
                <a:latin typeface="+mj-lt"/>
              </a:rPr>
              <a:t>Phone (USA): </a:t>
            </a:r>
            <a:r>
              <a:rPr lang="en-US" altLang="zh-CN" sz="1800" dirty="0">
                <a:solidFill>
                  <a:srgbClr val="FFFFFF"/>
                </a:solidFill>
                <a:latin typeface="+mj-lt"/>
              </a:rPr>
              <a:t>(626) 965-9966</a:t>
            </a:r>
          </a:p>
          <a:p>
            <a:pPr algn="ctr" eaLnBrk="1" hangingPunct="1">
              <a:spcBef>
                <a:spcPct val="50000"/>
              </a:spcBef>
              <a:defRPr/>
            </a:pPr>
            <a:r>
              <a:rPr lang="en-US" altLang="zh-CN" sz="2000" dirty="0">
                <a:solidFill>
                  <a:srgbClr val="FFFFFF"/>
                </a:solidFill>
                <a:latin typeface="+mj-lt"/>
              </a:rPr>
              <a:t>Fax Number: </a:t>
            </a:r>
            <a:r>
              <a:rPr lang="en-US" altLang="zh-CN" sz="1800" dirty="0">
                <a:solidFill>
                  <a:srgbClr val="FFFFFF"/>
                </a:solidFill>
                <a:latin typeface="+mj-lt"/>
              </a:rPr>
              <a:t>(626) 581-2335</a:t>
            </a:r>
          </a:p>
          <a:p>
            <a:pPr algn="ctr" eaLnBrk="1" hangingPunct="1">
              <a:spcBef>
                <a:spcPct val="50000"/>
              </a:spcBef>
              <a:defRPr/>
            </a:pPr>
            <a:r>
              <a:rPr lang="en-US" altLang="zh-CN" sz="2000" b="1" dirty="0">
                <a:solidFill>
                  <a:srgbClr val="FFFFFF"/>
                </a:solidFill>
                <a:latin typeface="+mj-lt"/>
              </a:rPr>
              <a:t>E-Mail: </a:t>
            </a:r>
            <a:r>
              <a:rPr lang="en-US" altLang="zh-CN" sz="1800" dirty="0">
                <a:solidFill>
                  <a:srgbClr val="0000FF"/>
                </a:solidFill>
                <a:latin typeface="+mj-lt"/>
                <a:hlinkClick r:id="rId3">
                  <a:extLst>
                    <a:ext uri="{A12FA001-AC4F-418D-AE19-62706E023703}">
                      <ahyp:hlinkClr xmlns:ahyp="http://schemas.microsoft.com/office/drawing/2018/hyperlinkcolor" val="tx"/>
                    </a:ext>
                  </a:extLst>
                </a:hlinkClick>
              </a:rPr>
              <a:t>sales@CoiRubber.com</a:t>
            </a:r>
            <a:r>
              <a:rPr lang="en-US" altLang="zh-CN" sz="1800" dirty="0">
                <a:solidFill>
                  <a:srgbClr val="0000FF"/>
                </a:solidFill>
                <a:latin typeface="+mj-lt"/>
              </a:rPr>
              <a:t>               </a:t>
            </a:r>
            <a:endParaRPr lang="en-US" altLang="zh-CN" sz="2000" dirty="0">
              <a:solidFill>
                <a:srgbClr val="0000FF"/>
              </a:solidFill>
              <a:latin typeface="+mj-lt"/>
            </a:endParaRPr>
          </a:p>
          <a:p>
            <a:pPr algn="ctr" eaLnBrk="1" hangingPunct="1">
              <a:spcBef>
                <a:spcPct val="50000"/>
              </a:spcBef>
              <a:defRPr/>
            </a:pPr>
            <a:r>
              <a:rPr lang="en-US" altLang="zh-CN" sz="2000" b="1" dirty="0">
                <a:solidFill>
                  <a:srgbClr val="FFFFFF"/>
                </a:solidFill>
                <a:latin typeface="+mj-lt"/>
              </a:rPr>
              <a:t>Website:</a:t>
            </a:r>
            <a:r>
              <a:rPr lang="en-US" altLang="zh-CN" sz="2000" dirty="0">
                <a:solidFill>
                  <a:srgbClr val="FFFFFF"/>
                </a:solidFill>
                <a:latin typeface="+mj-lt"/>
              </a:rPr>
              <a:t> </a:t>
            </a:r>
            <a:r>
              <a:rPr lang="en-US" altLang="zh-CN" sz="2000" dirty="0">
                <a:solidFill>
                  <a:srgbClr val="0000FF"/>
                </a:solidFill>
                <a:latin typeface="+mj-lt"/>
                <a:hlinkClick r:id="rId4">
                  <a:extLst>
                    <a:ext uri="{A12FA001-AC4F-418D-AE19-62706E023703}">
                      <ahyp:hlinkClr xmlns:ahyp="http://schemas.microsoft.com/office/drawing/2018/hyperlinkcolor" val="tx"/>
                    </a:ext>
                  </a:extLst>
                </a:hlinkClick>
              </a:rPr>
              <a:t>www.COiRUBBER.com</a:t>
            </a:r>
            <a:r>
              <a:rPr lang="en-US" altLang="zh-CN" sz="2000" dirty="0">
                <a:solidFill>
                  <a:srgbClr val="0000FF"/>
                </a:solidFill>
                <a:latin typeface="+mj-lt"/>
              </a:rPr>
              <a:t> </a:t>
            </a:r>
          </a:p>
        </p:txBody>
      </p:sp>
      <p:sp>
        <p:nvSpPr>
          <p:cNvPr id="11" name="TextBox 10"/>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pic>
        <p:nvPicPr>
          <p:cNvPr id="23558" name="Picture 6" descr="coi-rubber-logo-intro.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0441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11188" y="5589588"/>
            <a:ext cx="7921625" cy="461962"/>
          </a:xfrm>
          <a:prstGeom prst="rect">
            <a:avLst/>
          </a:prstGeom>
          <a:noFill/>
        </p:spPr>
        <p:txBody>
          <a:bodyPr>
            <a:spAutoFit/>
          </a:bodyPr>
          <a:lstStyle/>
          <a:p>
            <a:pPr algn="dist">
              <a:defRPr/>
            </a:pPr>
            <a:r>
              <a:rPr lang="en-US" altLang="zh-CN" spc="-300" dirty="0">
                <a:solidFill>
                  <a:schemeClr val="bg1"/>
                </a:solidFill>
                <a:latin typeface="Arial Narrow" charset="0"/>
                <a:ea typeface="宋体" charset="0"/>
                <a:cs typeface="宋体" charset="0"/>
              </a:rPr>
              <a:t>Together We can grow exponentially</a:t>
            </a:r>
          </a:p>
        </p:txBody>
      </p:sp>
      <p:sp>
        <p:nvSpPr>
          <p:cNvPr id="5125" name="TextBox 8"/>
          <p:cNvSpPr txBox="1">
            <a:spLocks noChangeArrowheads="1"/>
          </p:cNvSpPr>
          <p:nvPr/>
        </p:nvSpPr>
        <p:spPr bwMode="auto">
          <a:xfrm>
            <a:off x="323850" y="1157288"/>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dirty="0">
                <a:solidFill>
                  <a:schemeClr val="bg1"/>
                </a:solidFill>
              </a:rPr>
              <a:t>Coi Rubber Products was established to service </a:t>
            </a:r>
          </a:p>
          <a:p>
            <a:pPr algn="ctr" eaLnBrk="1" hangingPunct="1">
              <a:spcBef>
                <a:spcPct val="0"/>
              </a:spcBef>
              <a:buClrTx/>
              <a:buSzTx/>
              <a:buFontTx/>
              <a:buNone/>
            </a:pPr>
            <a:r>
              <a:rPr lang="en-US" altLang="en-US" sz="2400" b="1" dirty="0">
                <a:solidFill>
                  <a:schemeClr val="bg1"/>
                </a:solidFill>
              </a:rPr>
              <a:t>the Rubber &amp; Plastics Industry</a:t>
            </a:r>
          </a:p>
        </p:txBody>
      </p:sp>
      <p:sp>
        <p:nvSpPr>
          <p:cNvPr id="10" name="TextBox 9"/>
          <p:cNvSpPr txBox="1"/>
          <p:nvPr/>
        </p:nvSpPr>
        <p:spPr>
          <a:xfrm>
            <a:off x="179512" y="116632"/>
            <a:ext cx="3456384" cy="584776"/>
          </a:xfrm>
          <a:prstGeom prst="rect">
            <a:avLst/>
          </a:prstGeom>
          <a:noFill/>
        </p:spPr>
        <p:txBody>
          <a:bodyPr>
            <a:spAutoFit/>
          </a:bodyPr>
          <a:lstStyle/>
          <a:p>
            <a:pPr algn="ctr">
              <a:defRPr/>
            </a:pPr>
            <a:r>
              <a:rPr lang="en-US" sz="3200" b="1" dirty="0">
                <a:solidFill>
                  <a:srgbClr val="FFFFFF"/>
                </a:solidFill>
                <a:effectLst>
                  <a:reflection blurRad="6350" stA="60000" endA="900" endPos="58000" dir="5400000" sy="-100000" algn="bl" rotWithShape="0"/>
                </a:effectLst>
                <a:latin typeface="Arial" charset="0"/>
                <a:ea typeface="宋体" charset="0"/>
                <a:cs typeface="宋体" charset="0"/>
              </a:rPr>
              <a:t>INTRODUCTION</a:t>
            </a:r>
          </a:p>
        </p:txBody>
      </p:sp>
      <p:sp>
        <p:nvSpPr>
          <p:cNvPr id="11" name="TextBox 10"/>
          <p:cNvSpPr txBox="1">
            <a:spLocks noChangeArrowheads="1"/>
          </p:cNvSpPr>
          <p:nvPr/>
        </p:nvSpPr>
        <p:spPr bwMode="auto">
          <a:xfrm>
            <a:off x="755650" y="2295525"/>
            <a:ext cx="7704138"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600" b="1" dirty="0">
                <a:solidFill>
                  <a:srgbClr val="FFFFFF"/>
                </a:solidFill>
              </a:rPr>
              <a:t>Coi Rubber Products was established to service the Rubber &amp; Plastics Industry. We started in molded products serving the agriculture industry.  </a:t>
            </a:r>
          </a:p>
          <a:p>
            <a:pPr algn="ctr" eaLnBrk="1" hangingPunct="1">
              <a:spcBef>
                <a:spcPct val="0"/>
              </a:spcBef>
              <a:buClrTx/>
              <a:buSzTx/>
              <a:buFontTx/>
              <a:buNone/>
            </a:pPr>
            <a:endParaRPr lang="en-US" altLang="en-US" sz="1600" b="1" dirty="0">
              <a:solidFill>
                <a:srgbClr val="FFFFFF"/>
              </a:solidFill>
            </a:endParaRPr>
          </a:p>
          <a:p>
            <a:pPr algn="ctr" eaLnBrk="1" hangingPunct="1">
              <a:spcBef>
                <a:spcPct val="0"/>
              </a:spcBef>
              <a:buClrTx/>
              <a:buSzTx/>
              <a:buFontTx/>
              <a:buNone/>
            </a:pPr>
            <a:r>
              <a:rPr lang="en-US" altLang="en-US" sz="1600" b="1" dirty="0">
                <a:solidFill>
                  <a:srgbClr val="FFFFFF"/>
                </a:solidFill>
              </a:rPr>
              <a:t>Since then, we have expanded into a variety of rubber products which includes molding, extrusion, and rubber-to-metal bonding. </a:t>
            </a:r>
          </a:p>
          <a:p>
            <a:pPr algn="ctr" eaLnBrk="1" hangingPunct="1">
              <a:spcBef>
                <a:spcPct val="0"/>
              </a:spcBef>
              <a:buClrTx/>
              <a:buSzTx/>
              <a:buFontTx/>
              <a:buNone/>
            </a:pPr>
            <a:endParaRPr lang="en-US" altLang="en-US" sz="1600" b="1" dirty="0">
              <a:solidFill>
                <a:srgbClr val="FFFFFF"/>
              </a:solidFill>
            </a:endParaRPr>
          </a:p>
          <a:p>
            <a:pPr algn="ctr" eaLnBrk="1" hangingPunct="1">
              <a:spcBef>
                <a:spcPct val="0"/>
              </a:spcBef>
              <a:buClrTx/>
              <a:buSzTx/>
              <a:buFontTx/>
              <a:buNone/>
            </a:pPr>
            <a:r>
              <a:rPr lang="en-US" altLang="en-US" sz="1600" b="1" dirty="0">
                <a:solidFill>
                  <a:srgbClr val="FFFFFF"/>
                </a:solidFill>
              </a:rPr>
              <a:t>We serve a wide variety of companies in different industries; some industries include the Automotive, Industrial, Food Processing, HVAC, Appliance, Baby Products, and many more. </a:t>
            </a:r>
          </a:p>
          <a:p>
            <a:pPr algn="ctr" eaLnBrk="1" hangingPunct="1">
              <a:spcBef>
                <a:spcPct val="0"/>
              </a:spcBef>
              <a:buClrTx/>
              <a:buSzTx/>
              <a:buFontTx/>
              <a:buNone/>
            </a:pPr>
            <a:endParaRPr lang="en-US" altLang="en-US" sz="1600" b="1" dirty="0">
              <a:solidFill>
                <a:srgbClr val="FFFFFF"/>
              </a:solidFill>
            </a:endParaRPr>
          </a:p>
          <a:p>
            <a:pPr algn="ctr" eaLnBrk="1" hangingPunct="1">
              <a:spcBef>
                <a:spcPct val="0"/>
              </a:spcBef>
              <a:buClrTx/>
              <a:buSzTx/>
              <a:buFontTx/>
              <a:buNone/>
            </a:pPr>
            <a:r>
              <a:rPr lang="en-US" altLang="en-US" sz="1600" b="1" dirty="0">
                <a:solidFill>
                  <a:srgbClr val="FFFFFF"/>
                </a:solidFill>
              </a:rPr>
              <a:t>We offer injection molded rubber, or any custom rubber or plastic products. We offer competitive pricing, fast lead time, and US local customer and engineering service.</a:t>
            </a:r>
          </a:p>
        </p:txBody>
      </p:sp>
      <p:sp>
        <p:nvSpPr>
          <p:cNvPr id="23" name="TextBox 22"/>
          <p:cNvSpPr txBox="1"/>
          <p:nvPr/>
        </p:nvSpPr>
        <p:spPr>
          <a:xfrm>
            <a:off x="2646363" y="6308725"/>
            <a:ext cx="6481762"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spTree>
    <p:extLst>
      <p:ext uri="{BB962C8B-B14F-4D97-AF65-F5344CB8AC3E}">
        <p14:creationId xmlns:p14="http://schemas.microsoft.com/office/powerpoint/2010/main" val="14661634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25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10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8"/>
          <p:cNvSpPr txBox="1">
            <a:spLocks noChangeArrowheads="1"/>
          </p:cNvSpPr>
          <p:nvPr/>
        </p:nvSpPr>
        <p:spPr bwMode="auto">
          <a:xfrm>
            <a:off x="323850" y="1157288"/>
            <a:ext cx="856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dirty="0">
                <a:solidFill>
                  <a:schemeClr val="bg1"/>
                </a:solidFill>
              </a:rPr>
              <a:t>Locations</a:t>
            </a:r>
          </a:p>
        </p:txBody>
      </p:sp>
      <p:sp>
        <p:nvSpPr>
          <p:cNvPr id="10" name="TextBox 9"/>
          <p:cNvSpPr txBox="1"/>
          <p:nvPr/>
        </p:nvSpPr>
        <p:spPr>
          <a:xfrm>
            <a:off x="179512" y="116632"/>
            <a:ext cx="3456384" cy="584776"/>
          </a:xfrm>
          <a:prstGeom prst="rect">
            <a:avLst/>
          </a:prstGeom>
          <a:noFill/>
        </p:spPr>
        <p:txBody>
          <a:bodyPr>
            <a:spAutoFit/>
          </a:bodyPr>
          <a:lstStyle/>
          <a:p>
            <a:pPr algn="ctr">
              <a:defRPr/>
            </a:pPr>
            <a:r>
              <a:rPr lang="en-US" sz="3200" b="1" dirty="0">
                <a:solidFill>
                  <a:srgbClr val="FFFFFF"/>
                </a:solidFill>
                <a:effectLst>
                  <a:reflection blurRad="6350" stA="60000" endA="900" endPos="58000" dir="5400000" sy="-100000" algn="bl" rotWithShape="0"/>
                </a:effectLst>
                <a:latin typeface="Arial" charset="0"/>
                <a:ea typeface="宋体" charset="0"/>
                <a:cs typeface="宋体" charset="0"/>
              </a:rPr>
              <a:t>INTRODUCTION</a:t>
            </a:r>
          </a:p>
        </p:txBody>
      </p:sp>
      <p:sp>
        <p:nvSpPr>
          <p:cNvPr id="11" name="TextBox 10"/>
          <p:cNvSpPr txBox="1">
            <a:spLocks noChangeArrowheads="1"/>
          </p:cNvSpPr>
          <p:nvPr/>
        </p:nvSpPr>
        <p:spPr bwMode="auto">
          <a:xfrm>
            <a:off x="755650" y="2209800"/>
            <a:ext cx="7704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600" b="1" u="sng" dirty="0">
                <a:solidFill>
                  <a:srgbClr val="FFFFFF"/>
                </a:solidFill>
              </a:rPr>
              <a:t>Manufacturing, Engineering, Distribution, Sales</a:t>
            </a:r>
            <a:r>
              <a:rPr lang="en-US" altLang="en-US" sz="1600" b="1" dirty="0">
                <a:solidFill>
                  <a:srgbClr val="FFFFFF"/>
                </a:solidFill>
              </a:rPr>
              <a:t>:</a:t>
            </a:r>
          </a:p>
          <a:p>
            <a:pPr algn="ctr" eaLnBrk="1" hangingPunct="1">
              <a:spcBef>
                <a:spcPct val="0"/>
              </a:spcBef>
              <a:buClrTx/>
              <a:buSzTx/>
              <a:buFontTx/>
              <a:buNone/>
            </a:pPr>
            <a:r>
              <a:rPr lang="en-US" altLang="en-US" sz="1600" b="1" dirty="0">
                <a:solidFill>
                  <a:srgbClr val="FFFFFF"/>
                </a:solidFill>
              </a:rPr>
              <a:t>(Combined ~1,500,000 sq. ft.)</a:t>
            </a:r>
          </a:p>
        </p:txBody>
      </p:sp>
      <p:sp>
        <p:nvSpPr>
          <p:cNvPr id="23" name="TextBox 22"/>
          <p:cNvSpPr txBox="1"/>
          <p:nvPr/>
        </p:nvSpPr>
        <p:spPr>
          <a:xfrm>
            <a:off x="2646363" y="6308725"/>
            <a:ext cx="6481762"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graphicFrame>
        <p:nvGraphicFramePr>
          <p:cNvPr id="2" name="Table 1">
            <a:extLst>
              <a:ext uri="{FF2B5EF4-FFF2-40B4-BE49-F238E27FC236}">
                <a16:creationId xmlns:a16="http://schemas.microsoft.com/office/drawing/2014/main" id="{EF471F53-1D52-403D-AB96-C04F0386F2FC}"/>
              </a:ext>
            </a:extLst>
          </p:cNvPr>
          <p:cNvGraphicFramePr>
            <a:graphicFrameLocks noGrp="1"/>
          </p:cNvGraphicFramePr>
          <p:nvPr>
            <p:extLst>
              <p:ext uri="{D42A27DB-BD31-4B8C-83A1-F6EECF244321}">
                <p14:modId xmlns:p14="http://schemas.microsoft.com/office/powerpoint/2010/main" val="2181789259"/>
              </p:ext>
            </p:extLst>
          </p:nvPr>
        </p:nvGraphicFramePr>
        <p:xfrm>
          <a:off x="1524000" y="3166140"/>
          <a:ext cx="6096000" cy="2225040"/>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941642416"/>
                    </a:ext>
                  </a:extLst>
                </a:gridCol>
                <a:gridCol w="3048000">
                  <a:extLst>
                    <a:ext uri="{9D8B030D-6E8A-4147-A177-3AD203B41FA5}">
                      <a16:colId xmlns:a16="http://schemas.microsoft.com/office/drawing/2014/main" val="915654676"/>
                    </a:ext>
                  </a:extLst>
                </a:gridCol>
              </a:tblGrid>
              <a:tr h="370840">
                <a:tc>
                  <a:txBody>
                    <a:bodyPr/>
                    <a:lstStyle/>
                    <a:p>
                      <a:pPr algn="ctr"/>
                      <a:r>
                        <a:rPr lang="en-US" sz="1600" b="1" dirty="0">
                          <a:solidFill>
                            <a:schemeClr val="tx1"/>
                          </a:solidFill>
                        </a:rPr>
                        <a:t>(HQ, DISTR.)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00"/>
                    </a:solidFill>
                  </a:tcPr>
                </a:tc>
                <a:tc>
                  <a:txBody>
                    <a:bodyPr/>
                    <a:lstStyle/>
                    <a:p>
                      <a:r>
                        <a:rPr lang="en-US" sz="1600" b="1" dirty="0">
                          <a:solidFill>
                            <a:schemeClr val="tx1"/>
                          </a:solidFill>
                        </a:rPr>
                        <a:t>Los Angeles, California, USA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852607071"/>
                  </a:ext>
                </a:extLst>
              </a:tr>
              <a:tr h="370840">
                <a:tc>
                  <a:txBody>
                    <a:bodyPr/>
                    <a:lstStyle/>
                    <a:p>
                      <a:pPr algn="ctr"/>
                      <a:r>
                        <a:rPr lang="en-US" sz="1600" b="1" dirty="0">
                          <a:solidFill>
                            <a:schemeClr val="bg1"/>
                          </a:solidFill>
                        </a:rPr>
                        <a:t>(SALES)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bg1"/>
                          </a:solidFill>
                        </a:rPr>
                        <a:t>Dayton, Ohio, USA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6793305"/>
                  </a:ext>
                </a:extLst>
              </a:tr>
              <a:tr h="370840">
                <a:tc>
                  <a:txBody>
                    <a:bodyPr/>
                    <a:lstStyle/>
                    <a:p>
                      <a:pPr algn="ctr"/>
                      <a:r>
                        <a:rPr lang="en-US" sz="1600" b="1" dirty="0">
                          <a:solidFill>
                            <a:schemeClr val="bg1"/>
                          </a:solidFill>
                        </a:rPr>
                        <a:t>(SALES)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en-US" sz="1600" b="1" dirty="0">
                          <a:solidFill>
                            <a:schemeClr val="bg1"/>
                          </a:solidFill>
                        </a:rPr>
                        <a:t>Juárez, México</a:t>
                      </a:r>
                      <a:endParaRPr lang="en-US"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4766732"/>
                  </a:ext>
                </a:extLst>
              </a:tr>
              <a:tr h="370840">
                <a:tc>
                  <a:txBody>
                    <a:bodyPr/>
                    <a:lstStyle/>
                    <a:p>
                      <a:pPr algn="ctr"/>
                      <a:r>
                        <a:rPr lang="en-US" sz="1600" b="1" dirty="0">
                          <a:solidFill>
                            <a:schemeClr val="bg1"/>
                          </a:solidFill>
                        </a:rPr>
                        <a:t>(MFG)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bg1"/>
                          </a:solidFill>
                        </a:rPr>
                        <a:t>Anhui, China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6451659"/>
                  </a:ext>
                </a:extLst>
              </a:tr>
              <a:tr h="370840">
                <a:tc>
                  <a:txBody>
                    <a:bodyPr/>
                    <a:lstStyle/>
                    <a:p>
                      <a:endParaRPr lang="en-US" sz="1600" b="1">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bg1"/>
                          </a:solidFill>
                        </a:rPr>
                        <a:t>Shanghai, China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9193884"/>
                  </a:ext>
                </a:extLst>
              </a:tr>
              <a:tr h="370840">
                <a:tc>
                  <a:txBody>
                    <a:bodyPr/>
                    <a:lstStyle/>
                    <a:p>
                      <a:endParaRPr lang="en-US" sz="1600" b="1">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bg1"/>
                          </a:solidFill>
                        </a:rPr>
                        <a:t>Zhejiang, China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35167"/>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coi-rubber-blue-b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4"/>
          <p:cNvSpPr>
            <a:spLocks noChangeArrowheads="1"/>
          </p:cNvSpPr>
          <p:nvPr/>
        </p:nvSpPr>
        <p:spPr bwMode="auto">
          <a:xfrm>
            <a:off x="1979613" y="1254125"/>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INTRODUCTION</a:t>
            </a:r>
          </a:p>
        </p:txBody>
      </p:sp>
      <p:sp>
        <p:nvSpPr>
          <p:cNvPr id="6148" name="AutoShape 9"/>
          <p:cNvSpPr>
            <a:spLocks noChangeArrowheads="1"/>
          </p:cNvSpPr>
          <p:nvPr/>
        </p:nvSpPr>
        <p:spPr bwMode="auto">
          <a:xfrm>
            <a:off x="1984375" y="2236788"/>
            <a:ext cx="5059363" cy="831850"/>
          </a:xfrm>
          <a:prstGeom prst="roundRect">
            <a:avLst>
              <a:gd name="adj" fmla="val 16667"/>
            </a:avLst>
          </a:prstGeom>
          <a:solidFill>
            <a:schemeClr val="bg1"/>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PRODUCTS</a:t>
            </a:r>
          </a:p>
        </p:txBody>
      </p:sp>
      <p:sp>
        <p:nvSpPr>
          <p:cNvPr id="6149" name="AutoShape 10"/>
          <p:cNvSpPr>
            <a:spLocks noChangeArrowheads="1"/>
          </p:cNvSpPr>
          <p:nvPr/>
        </p:nvSpPr>
        <p:spPr bwMode="auto">
          <a:xfrm>
            <a:off x="1995488" y="3181350"/>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INDUSTRIES</a:t>
            </a:r>
          </a:p>
        </p:txBody>
      </p:sp>
      <p:sp>
        <p:nvSpPr>
          <p:cNvPr id="6150" name="AutoShape 11"/>
          <p:cNvSpPr>
            <a:spLocks noChangeArrowheads="1"/>
          </p:cNvSpPr>
          <p:nvPr/>
        </p:nvSpPr>
        <p:spPr bwMode="auto">
          <a:xfrm>
            <a:off x="1995488" y="4127500"/>
            <a:ext cx="5059362" cy="831850"/>
          </a:xfrm>
          <a:prstGeom prst="roundRect">
            <a:avLst>
              <a:gd name="adj" fmla="val 16667"/>
            </a:avLst>
          </a:prstGeom>
          <a:solidFill>
            <a:srgbClr val="FFFFFF"/>
          </a:solidFill>
          <a:ln w="9525">
            <a:solidFill>
              <a:schemeClr val="tx1"/>
            </a:solidFill>
            <a:round/>
            <a:headEnd/>
            <a:tailEnd/>
          </a:ln>
        </p:spPr>
        <p:txBody>
          <a:bodyPr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ENGINEERING</a:t>
            </a:r>
          </a:p>
        </p:txBody>
      </p:sp>
      <p:sp>
        <p:nvSpPr>
          <p:cNvPr id="6151" name="AutoShape 12"/>
          <p:cNvSpPr>
            <a:spLocks noChangeArrowheads="1"/>
          </p:cNvSpPr>
          <p:nvPr/>
        </p:nvSpPr>
        <p:spPr bwMode="auto">
          <a:xfrm>
            <a:off x="1995488" y="5081588"/>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QUALITY ASSURANCE</a:t>
            </a:r>
          </a:p>
        </p:txBody>
      </p:sp>
      <p:sp>
        <p:nvSpPr>
          <p:cNvPr id="131086" name="AutoShape 14"/>
          <p:cNvSpPr>
            <a:spLocks noChangeArrowheads="1"/>
          </p:cNvSpPr>
          <p:nvPr/>
        </p:nvSpPr>
        <p:spPr bwMode="auto">
          <a:xfrm>
            <a:off x="1979613" y="2236788"/>
            <a:ext cx="5059362" cy="831850"/>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algn="ctr">
              <a:defRPr/>
            </a:pPr>
            <a:r>
              <a:rPr lang="en-US" b="1" dirty="0">
                <a:solidFill>
                  <a:schemeClr val="bg1"/>
                </a:solidFill>
                <a:latin typeface="Arial" charset="0"/>
                <a:ea typeface="宋体" charset="0"/>
                <a:cs typeface="宋体" charset="0"/>
              </a:rPr>
              <a:t>PRODUCTS</a:t>
            </a:r>
          </a:p>
        </p:txBody>
      </p:sp>
      <p:pic>
        <p:nvPicPr>
          <p:cNvPr id="6153" name="Picture 10" descr="coi-rubber-logo-intr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35275" y="215900"/>
            <a:ext cx="35369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489075" y="6124575"/>
            <a:ext cx="5891213" cy="400050"/>
          </a:xfrm>
          <a:prstGeom prst="rect">
            <a:avLst/>
          </a:prstGeom>
          <a:noFill/>
        </p:spPr>
        <p:txBody>
          <a:bodyPr>
            <a:spAutoFit/>
          </a:bodyPr>
          <a:lstStyle/>
          <a:p>
            <a:pPr algn="dist">
              <a:defRPr/>
            </a:pPr>
            <a:r>
              <a:rPr lang="en-US" sz="2000" dirty="0">
                <a:solidFill>
                  <a:schemeClr val="accent3"/>
                </a:solidFill>
                <a:latin typeface="Arial" charset="0"/>
                <a:ea typeface="宋体" charset="0"/>
                <a:cs typeface="宋体" charset="0"/>
              </a:rPr>
              <a:t>www.COiRUBBER.com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086"/>
                                        </p:tgtEl>
                                        <p:attrNameLst>
                                          <p:attrName>style.visibility</p:attrName>
                                        </p:attrNameLst>
                                      </p:cBhvr>
                                      <p:to>
                                        <p:strVal val="visible"/>
                                      </p:to>
                                    </p:set>
                                    <p:animEffect transition="in" filter="fade">
                                      <p:cBhvr>
                                        <p:cTn id="7" dur="2000"/>
                                        <p:tgtEl>
                                          <p:spTgt spid="131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9512" y="116632"/>
            <a:ext cx="5184576" cy="584775"/>
          </a:xfrm>
          <a:prstGeom prst="rect">
            <a:avLst/>
          </a:prstGeom>
          <a:noFill/>
        </p:spPr>
        <p:txBody>
          <a:bodyPr wrap="square">
            <a:spAutoFit/>
          </a:bodyPr>
          <a:lstStyle/>
          <a:p>
            <a:pPr algn="ctr">
              <a:defRPr/>
            </a:pPr>
            <a:r>
              <a:rPr lang="en-US" sz="3200" b="1" dirty="0">
                <a:solidFill>
                  <a:srgbClr val="FFFFFF"/>
                </a:solidFill>
                <a:effectLst>
                  <a:reflection blurRad="6350" stA="60000" endA="900" endPos="58000" dir="5400000" sy="-100000" algn="bl" rotWithShape="0"/>
                </a:effectLst>
                <a:latin typeface="Arial" charset="0"/>
                <a:ea typeface="宋体" charset="0"/>
                <a:cs typeface="宋体" charset="0"/>
              </a:rPr>
              <a:t>Production Capabilities</a:t>
            </a:r>
          </a:p>
        </p:txBody>
      </p:sp>
      <p:sp>
        <p:nvSpPr>
          <p:cNvPr id="7173" name="TextBox 4"/>
          <p:cNvSpPr txBox="1">
            <a:spLocks noChangeArrowheads="1"/>
          </p:cNvSpPr>
          <p:nvPr/>
        </p:nvSpPr>
        <p:spPr bwMode="auto">
          <a:xfrm>
            <a:off x="611188" y="1268413"/>
            <a:ext cx="80645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en-US" altLang="en-US" sz="2400" b="1" u="sng" dirty="0">
                <a:solidFill>
                  <a:srgbClr val="FFFFFF"/>
                </a:solidFill>
              </a:rPr>
              <a:t>Rubber</a:t>
            </a:r>
          </a:p>
          <a:p>
            <a:pPr eaLnBrk="1" hangingPunct="1">
              <a:spcBef>
                <a:spcPct val="0"/>
              </a:spcBef>
              <a:buClrTx/>
              <a:buSzTx/>
              <a:buFontTx/>
              <a:buNone/>
            </a:pPr>
            <a:r>
              <a:rPr lang="en-US" altLang="en-US" sz="1600" dirty="0">
                <a:solidFill>
                  <a:srgbClr val="FFFFFF"/>
                </a:solidFill>
              </a:rPr>
              <a:t>Injection Molding</a:t>
            </a:r>
          </a:p>
          <a:p>
            <a:pPr eaLnBrk="1" hangingPunct="1">
              <a:spcBef>
                <a:spcPct val="0"/>
              </a:spcBef>
              <a:buClrTx/>
              <a:buSzTx/>
              <a:buFontTx/>
              <a:buNone/>
            </a:pPr>
            <a:r>
              <a:rPr lang="en-US" altLang="en-US" sz="1600" dirty="0">
                <a:solidFill>
                  <a:srgbClr val="FFFFFF"/>
                </a:solidFill>
              </a:rPr>
              <a:t>Compression Molding </a:t>
            </a:r>
          </a:p>
          <a:p>
            <a:pPr eaLnBrk="1" hangingPunct="1">
              <a:spcBef>
                <a:spcPct val="0"/>
              </a:spcBef>
              <a:buClrTx/>
              <a:buSzTx/>
              <a:buFontTx/>
              <a:buNone/>
            </a:pPr>
            <a:r>
              <a:rPr lang="en-US" altLang="en-US" sz="1600" dirty="0">
                <a:solidFill>
                  <a:srgbClr val="FFFFFF"/>
                </a:solidFill>
              </a:rPr>
              <a:t>Transfer Molding  </a:t>
            </a:r>
          </a:p>
          <a:p>
            <a:pPr eaLnBrk="1" hangingPunct="1">
              <a:spcBef>
                <a:spcPct val="0"/>
              </a:spcBef>
              <a:buClrTx/>
              <a:buSzTx/>
              <a:buFontTx/>
              <a:buNone/>
            </a:pPr>
            <a:r>
              <a:rPr lang="en-US" altLang="en-US" sz="1600" dirty="0">
                <a:solidFill>
                  <a:srgbClr val="FFFFFF"/>
                </a:solidFill>
              </a:rPr>
              <a:t>Rubber to Metal Bonding  </a:t>
            </a:r>
          </a:p>
          <a:p>
            <a:pPr eaLnBrk="1" hangingPunct="1">
              <a:spcBef>
                <a:spcPct val="0"/>
              </a:spcBef>
              <a:buClrTx/>
              <a:buSzTx/>
              <a:buFontTx/>
              <a:buNone/>
            </a:pPr>
            <a:r>
              <a:rPr lang="en-US" altLang="en-US" sz="1600" dirty="0">
                <a:solidFill>
                  <a:srgbClr val="FFFFFF"/>
                </a:solidFill>
              </a:rPr>
              <a:t>Insert Over-Molding</a:t>
            </a:r>
          </a:p>
          <a:p>
            <a:pPr eaLnBrk="1" hangingPunct="1">
              <a:spcBef>
                <a:spcPct val="0"/>
              </a:spcBef>
              <a:buClrTx/>
              <a:buSzTx/>
              <a:buFontTx/>
              <a:buNone/>
            </a:pPr>
            <a:endParaRPr lang="en-US" altLang="en-US" sz="2400" u="sng" dirty="0">
              <a:solidFill>
                <a:srgbClr val="FFFFFF"/>
              </a:solidFill>
            </a:endParaRPr>
          </a:p>
          <a:p>
            <a:pPr eaLnBrk="1" hangingPunct="1">
              <a:spcBef>
                <a:spcPct val="0"/>
              </a:spcBef>
              <a:buClrTx/>
              <a:buSzTx/>
              <a:buFontTx/>
              <a:buNone/>
            </a:pPr>
            <a:r>
              <a:rPr lang="en-US" altLang="en-US" sz="2400" b="1" u="sng" dirty="0">
                <a:solidFill>
                  <a:srgbClr val="FFFFFF"/>
                </a:solidFill>
              </a:rPr>
              <a:t>Plastic</a:t>
            </a:r>
          </a:p>
          <a:p>
            <a:pPr eaLnBrk="1" hangingPunct="1">
              <a:spcBef>
                <a:spcPct val="0"/>
              </a:spcBef>
              <a:buClrTx/>
              <a:buSzTx/>
              <a:buFontTx/>
              <a:buNone/>
            </a:pPr>
            <a:r>
              <a:rPr lang="en-US" altLang="en-US" sz="1600" dirty="0">
                <a:solidFill>
                  <a:srgbClr val="FFFFFF"/>
                </a:solidFill>
              </a:rPr>
              <a:t>Injection</a:t>
            </a:r>
          </a:p>
          <a:p>
            <a:pPr eaLnBrk="1" hangingPunct="1">
              <a:spcBef>
                <a:spcPct val="0"/>
              </a:spcBef>
              <a:buClrTx/>
              <a:buSzTx/>
              <a:buFontTx/>
              <a:buNone/>
            </a:pPr>
            <a:r>
              <a:rPr lang="en-US" altLang="en-US" sz="1600" dirty="0">
                <a:solidFill>
                  <a:srgbClr val="FFFFFF"/>
                </a:solidFill>
              </a:rPr>
              <a:t>Extrusion</a:t>
            </a:r>
          </a:p>
          <a:p>
            <a:pPr eaLnBrk="1" hangingPunct="1">
              <a:spcBef>
                <a:spcPct val="0"/>
              </a:spcBef>
              <a:buClrTx/>
              <a:buSzTx/>
              <a:buFontTx/>
              <a:buNone/>
            </a:pPr>
            <a:r>
              <a:rPr lang="en-US" altLang="en-US" sz="1600" dirty="0">
                <a:solidFill>
                  <a:srgbClr val="FFFFFF"/>
                </a:solidFill>
              </a:rPr>
              <a:t>Thermoform</a:t>
            </a:r>
          </a:p>
          <a:p>
            <a:pPr eaLnBrk="1" hangingPunct="1">
              <a:spcBef>
                <a:spcPct val="0"/>
              </a:spcBef>
              <a:buClrTx/>
              <a:buSzTx/>
              <a:buFontTx/>
              <a:buNone/>
            </a:pPr>
            <a:endParaRPr lang="en-US" altLang="en-US" sz="2400" u="sng" dirty="0">
              <a:solidFill>
                <a:srgbClr val="FFFFFF"/>
              </a:solidFill>
            </a:endParaRPr>
          </a:p>
          <a:p>
            <a:pPr eaLnBrk="1" hangingPunct="1">
              <a:spcBef>
                <a:spcPct val="0"/>
              </a:spcBef>
              <a:buClrTx/>
              <a:buSzTx/>
              <a:buFontTx/>
              <a:buNone/>
            </a:pPr>
            <a:r>
              <a:rPr lang="en-US" altLang="en-US" sz="2400" b="1" u="sng" dirty="0">
                <a:solidFill>
                  <a:srgbClr val="FFFFFF"/>
                </a:solidFill>
              </a:rPr>
              <a:t>Rubber Extrusion</a:t>
            </a:r>
          </a:p>
          <a:p>
            <a:pPr eaLnBrk="1" hangingPunct="1">
              <a:spcBef>
                <a:spcPct val="0"/>
              </a:spcBef>
              <a:buClrTx/>
              <a:buSzTx/>
              <a:buFontTx/>
              <a:buNone/>
            </a:pPr>
            <a:r>
              <a:rPr lang="en-US" altLang="en-US" sz="1600" dirty="0">
                <a:solidFill>
                  <a:srgbClr val="FFFFFF"/>
                </a:solidFill>
              </a:rPr>
              <a:t>Dense</a:t>
            </a:r>
          </a:p>
          <a:p>
            <a:pPr eaLnBrk="1" hangingPunct="1">
              <a:spcBef>
                <a:spcPct val="0"/>
              </a:spcBef>
              <a:buClrTx/>
              <a:buSzTx/>
              <a:buFontTx/>
              <a:buNone/>
            </a:pPr>
            <a:r>
              <a:rPr lang="en-US" altLang="en-US" sz="1600" dirty="0">
                <a:solidFill>
                  <a:srgbClr val="FFFFFF"/>
                </a:solidFill>
              </a:rPr>
              <a:t>Sponge</a:t>
            </a:r>
          </a:p>
          <a:p>
            <a:pPr eaLnBrk="1" hangingPunct="1">
              <a:spcBef>
                <a:spcPct val="0"/>
              </a:spcBef>
              <a:buClrTx/>
              <a:buSzTx/>
              <a:buFontTx/>
              <a:buNone/>
            </a:pPr>
            <a:r>
              <a:rPr lang="en-US" altLang="en-US" sz="1600" dirty="0">
                <a:solidFill>
                  <a:srgbClr val="FFFFFF"/>
                </a:solidFill>
              </a:rPr>
              <a:t>Dual Durometer </a:t>
            </a:r>
          </a:p>
          <a:p>
            <a:pPr eaLnBrk="1" hangingPunct="1">
              <a:spcBef>
                <a:spcPct val="0"/>
              </a:spcBef>
              <a:buClrTx/>
              <a:buSzTx/>
              <a:buFontTx/>
              <a:buNone/>
            </a:pPr>
            <a:endParaRPr lang="en-US" altLang="en-US" sz="1800" dirty="0">
              <a:solidFill>
                <a:srgbClr val="FFFFFF"/>
              </a:solidFill>
            </a:endParaRPr>
          </a:p>
        </p:txBody>
      </p:sp>
      <p:sp>
        <p:nvSpPr>
          <p:cNvPr id="12" name="TextBox 11"/>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pic>
        <p:nvPicPr>
          <p:cNvPr id="7175" name="Picture 1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29125" y="1484313"/>
            <a:ext cx="41878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27538" y="3979863"/>
            <a:ext cx="4176712"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up)">
                                      <p:cBhvr>
                                        <p:cTn id="7"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sp>
        <p:nvSpPr>
          <p:cNvPr id="8199" name="TextBox 1"/>
          <p:cNvSpPr txBox="1">
            <a:spLocks noChangeArrowheads="1"/>
          </p:cNvSpPr>
          <p:nvPr/>
        </p:nvSpPr>
        <p:spPr bwMode="auto">
          <a:xfrm>
            <a:off x="1691681" y="2216150"/>
            <a:ext cx="338437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de-DE" altLang="en-US" sz="1800" b="1" dirty="0">
                <a:solidFill>
                  <a:srgbClr val="FFFFFF"/>
                </a:solidFill>
              </a:rPr>
              <a:t>MATERIALS</a:t>
            </a:r>
          </a:p>
          <a:p>
            <a:pPr eaLnBrk="1" hangingPunct="1">
              <a:spcBef>
                <a:spcPct val="0"/>
              </a:spcBef>
              <a:buClrTx/>
              <a:buSzTx/>
              <a:buFontTx/>
              <a:buNone/>
            </a:pPr>
            <a:r>
              <a:rPr lang="en-US" altLang="en-US" sz="1200" dirty="0">
                <a:solidFill>
                  <a:srgbClr val="FFFFFF"/>
                </a:solidFill>
              </a:rPr>
              <a:t>• (IR) Synthetic </a:t>
            </a:r>
            <a:r>
              <a:rPr lang="de-DE" altLang="en-US" sz="1200" dirty="0">
                <a:solidFill>
                  <a:srgbClr val="FFFFFF"/>
                </a:solidFill>
              </a:rPr>
              <a:t>Rubber</a:t>
            </a:r>
          </a:p>
          <a:p>
            <a:pPr eaLnBrk="1" hangingPunct="1">
              <a:spcBef>
                <a:spcPct val="0"/>
              </a:spcBef>
              <a:buClrTx/>
              <a:buSzTx/>
              <a:buFontTx/>
              <a:buNone/>
            </a:pPr>
            <a:r>
              <a:rPr lang="en-US" altLang="en-US" sz="1200" dirty="0">
                <a:solidFill>
                  <a:srgbClr val="FFFFFF"/>
                </a:solidFill>
              </a:rPr>
              <a:t>•</a:t>
            </a:r>
            <a:r>
              <a:rPr lang="de-DE" altLang="en-US" sz="1200" dirty="0">
                <a:solidFill>
                  <a:srgbClr val="FFFFFF"/>
                </a:solidFill>
              </a:rPr>
              <a:t> (NR) Natural Rubber</a:t>
            </a:r>
          </a:p>
          <a:p>
            <a:pPr eaLnBrk="1" hangingPunct="1">
              <a:spcBef>
                <a:spcPct val="0"/>
              </a:spcBef>
              <a:buClrTx/>
              <a:buSzTx/>
              <a:buFontTx/>
              <a:buNone/>
            </a:pPr>
            <a:r>
              <a:rPr lang="en-US" altLang="en-US" sz="1200" dirty="0">
                <a:solidFill>
                  <a:srgbClr val="FFFFFF"/>
                </a:solidFill>
              </a:rPr>
              <a:t>• </a:t>
            </a:r>
            <a:r>
              <a:rPr lang="de-DE" altLang="en-US" sz="1200" dirty="0">
                <a:solidFill>
                  <a:srgbClr val="FFFFFF"/>
                </a:solidFill>
              </a:rPr>
              <a:t>(EPDM) Ethylene-Propylene-Diene-Monomer</a:t>
            </a:r>
          </a:p>
          <a:p>
            <a:pPr eaLnBrk="1" hangingPunct="1">
              <a:spcBef>
                <a:spcPct val="0"/>
              </a:spcBef>
              <a:buClrTx/>
              <a:buSzTx/>
              <a:buFontTx/>
              <a:buNone/>
            </a:pPr>
            <a:r>
              <a:rPr lang="en-US" altLang="en-US" sz="1200" dirty="0">
                <a:solidFill>
                  <a:srgbClr val="FFFFFF"/>
                </a:solidFill>
              </a:rPr>
              <a:t>• (FKM/FPM) </a:t>
            </a:r>
            <a:r>
              <a:rPr lang="de-DE" altLang="en-US" sz="1200" dirty="0">
                <a:solidFill>
                  <a:srgbClr val="FFFFFF"/>
                </a:solidFill>
              </a:rPr>
              <a:t>Fluorocarbon, Viton</a:t>
            </a:r>
          </a:p>
          <a:p>
            <a:pPr eaLnBrk="1" hangingPunct="1">
              <a:spcBef>
                <a:spcPct val="0"/>
              </a:spcBef>
              <a:buClrTx/>
              <a:buSzTx/>
              <a:buFontTx/>
              <a:buNone/>
            </a:pPr>
            <a:r>
              <a:rPr lang="en-US" altLang="en-US" sz="1200" dirty="0">
                <a:solidFill>
                  <a:srgbClr val="FFFFFF"/>
                </a:solidFill>
              </a:rPr>
              <a:t>• </a:t>
            </a:r>
            <a:r>
              <a:rPr lang="de-DE" altLang="en-US" sz="1200" dirty="0">
                <a:solidFill>
                  <a:srgbClr val="FFFFFF"/>
                </a:solidFill>
              </a:rPr>
              <a:t>(NBR) Nitrile, Buna-N</a:t>
            </a:r>
          </a:p>
          <a:p>
            <a:pPr eaLnBrk="1" hangingPunct="1">
              <a:spcBef>
                <a:spcPct val="0"/>
              </a:spcBef>
              <a:buClrTx/>
              <a:buSzTx/>
              <a:buFontTx/>
              <a:buNone/>
            </a:pPr>
            <a:r>
              <a:rPr lang="en-US" altLang="en-US" sz="1200" dirty="0">
                <a:solidFill>
                  <a:srgbClr val="FFFFFF"/>
                </a:solidFill>
              </a:rPr>
              <a:t>• </a:t>
            </a:r>
            <a:r>
              <a:rPr lang="de-DE" altLang="en-US" sz="1200" dirty="0">
                <a:solidFill>
                  <a:srgbClr val="FFFFFF"/>
                </a:solidFill>
              </a:rPr>
              <a:t>(SBR) Styrene Butadiene</a:t>
            </a:r>
          </a:p>
          <a:p>
            <a:pPr eaLnBrk="1" hangingPunct="1">
              <a:spcBef>
                <a:spcPct val="0"/>
              </a:spcBef>
              <a:buClrTx/>
              <a:buSzTx/>
              <a:buFontTx/>
              <a:buNone/>
            </a:pPr>
            <a:r>
              <a:rPr lang="en-US" altLang="en-US" sz="1200" dirty="0">
                <a:solidFill>
                  <a:srgbClr val="FFFFFF"/>
                </a:solidFill>
              </a:rPr>
              <a:t>• </a:t>
            </a:r>
            <a:r>
              <a:rPr lang="de-DE" altLang="en-US" sz="1200" dirty="0">
                <a:solidFill>
                  <a:srgbClr val="FFFFFF"/>
                </a:solidFill>
              </a:rPr>
              <a:t>(CO, ECO) Epichlorohydrin</a:t>
            </a:r>
          </a:p>
          <a:p>
            <a:pPr eaLnBrk="1" hangingPunct="1">
              <a:spcBef>
                <a:spcPct val="0"/>
              </a:spcBef>
              <a:buClrTx/>
              <a:buSzTx/>
              <a:buFontTx/>
              <a:buNone/>
            </a:pPr>
            <a:r>
              <a:rPr lang="en-US" altLang="en-US" sz="1200" dirty="0">
                <a:solidFill>
                  <a:srgbClr val="FFFFFF"/>
                </a:solidFill>
              </a:rPr>
              <a:t>• </a:t>
            </a:r>
            <a:r>
              <a:rPr lang="de-DE" altLang="en-US" sz="1200" dirty="0">
                <a:solidFill>
                  <a:srgbClr val="FFFFFF"/>
                </a:solidFill>
              </a:rPr>
              <a:t>(CR) Chloroprene, Neoprene</a:t>
            </a:r>
          </a:p>
          <a:p>
            <a:pPr eaLnBrk="1" hangingPunct="1">
              <a:spcBef>
                <a:spcPct val="0"/>
              </a:spcBef>
              <a:buClrTx/>
              <a:buSzTx/>
              <a:buFontTx/>
              <a:buNone/>
            </a:pPr>
            <a:r>
              <a:rPr lang="en-US" altLang="en-US" sz="1200" dirty="0">
                <a:solidFill>
                  <a:srgbClr val="FFFFFF"/>
                </a:solidFill>
              </a:rPr>
              <a:t>• </a:t>
            </a:r>
            <a:r>
              <a:rPr lang="de-DE" altLang="en-US" sz="1200" dirty="0">
                <a:solidFill>
                  <a:srgbClr val="FFFFFF"/>
                </a:solidFill>
              </a:rPr>
              <a:t>(IIR) Butyl/Isobutylene Isoprene</a:t>
            </a:r>
          </a:p>
          <a:p>
            <a:pPr eaLnBrk="1" hangingPunct="1">
              <a:spcBef>
                <a:spcPct val="0"/>
              </a:spcBef>
              <a:buClrTx/>
              <a:buSzTx/>
              <a:buFontTx/>
              <a:buNone/>
            </a:pPr>
            <a:r>
              <a:rPr lang="en-US" altLang="en-US" sz="1200" dirty="0">
                <a:solidFill>
                  <a:srgbClr val="FFFFFF"/>
                </a:solidFill>
              </a:rPr>
              <a:t>• </a:t>
            </a:r>
            <a:r>
              <a:rPr lang="de-DE" altLang="en-US" sz="1200" dirty="0">
                <a:solidFill>
                  <a:srgbClr val="FFFFFF"/>
                </a:solidFill>
              </a:rPr>
              <a:t>(VMQ/FVMQ) Silicone/FluorosIlicone</a:t>
            </a:r>
          </a:p>
          <a:p>
            <a:pPr eaLnBrk="1" hangingPunct="1">
              <a:spcBef>
                <a:spcPct val="0"/>
              </a:spcBef>
              <a:buClrTx/>
              <a:buSzTx/>
              <a:buFontTx/>
              <a:buNone/>
            </a:pPr>
            <a:endParaRPr lang="de-DE" altLang="en-US" sz="1200" dirty="0">
              <a:solidFill>
                <a:srgbClr val="FFFFFF"/>
              </a:solidFill>
            </a:endParaRPr>
          </a:p>
          <a:p>
            <a:pPr eaLnBrk="1" hangingPunct="1">
              <a:spcBef>
                <a:spcPct val="0"/>
              </a:spcBef>
              <a:buClrTx/>
              <a:buSzTx/>
              <a:buFontTx/>
              <a:buNone/>
            </a:pPr>
            <a:r>
              <a:rPr lang="en-US" altLang="en-US" sz="1200" dirty="0">
                <a:solidFill>
                  <a:srgbClr val="FFFFFF"/>
                </a:solidFill>
              </a:rPr>
              <a:t>• (PU) Polyurethane</a:t>
            </a:r>
          </a:p>
          <a:p>
            <a:pPr eaLnBrk="1" hangingPunct="1">
              <a:spcBef>
                <a:spcPct val="0"/>
              </a:spcBef>
              <a:buClrTx/>
              <a:buSzTx/>
              <a:buFontTx/>
              <a:buNone/>
            </a:pPr>
            <a:r>
              <a:rPr lang="en-US" altLang="en-US" sz="1200" dirty="0">
                <a:solidFill>
                  <a:srgbClr val="FFFFFF"/>
                </a:solidFill>
              </a:rPr>
              <a:t>• (PE/LDPE/HDPE) Polyethylene</a:t>
            </a:r>
          </a:p>
          <a:p>
            <a:pPr eaLnBrk="1" hangingPunct="1">
              <a:spcBef>
                <a:spcPct val="0"/>
              </a:spcBef>
              <a:buClrTx/>
              <a:buSzTx/>
              <a:buFontTx/>
              <a:buNone/>
            </a:pPr>
            <a:r>
              <a:rPr lang="en-US" altLang="en-US" sz="1200" dirty="0">
                <a:solidFill>
                  <a:srgbClr val="FFFFFF"/>
                </a:solidFill>
              </a:rPr>
              <a:t>• (ABS) Acrylonitrile-Butadiene-Styrene</a:t>
            </a:r>
          </a:p>
          <a:p>
            <a:pPr eaLnBrk="1" hangingPunct="1">
              <a:spcBef>
                <a:spcPct val="0"/>
              </a:spcBef>
              <a:buClrTx/>
              <a:buSzTx/>
              <a:buFontTx/>
              <a:buNone/>
            </a:pPr>
            <a:r>
              <a:rPr lang="en-US" altLang="en-US" sz="1200" dirty="0">
                <a:solidFill>
                  <a:srgbClr val="FFFFFF"/>
                </a:solidFill>
              </a:rPr>
              <a:t>• (TPE/TPV) Thermoplastic</a:t>
            </a:r>
          </a:p>
          <a:p>
            <a:pPr eaLnBrk="1" hangingPunct="1">
              <a:spcBef>
                <a:spcPct val="0"/>
              </a:spcBef>
              <a:buClrTx/>
              <a:buSzTx/>
              <a:buFontTx/>
              <a:buNone/>
            </a:pPr>
            <a:r>
              <a:rPr lang="en-US" altLang="en-US" sz="1200" dirty="0">
                <a:solidFill>
                  <a:srgbClr val="FFFFFF"/>
                </a:solidFill>
              </a:rPr>
              <a:t>• (PP) Polypropylene</a:t>
            </a:r>
          </a:p>
          <a:p>
            <a:pPr eaLnBrk="1" hangingPunct="1">
              <a:spcBef>
                <a:spcPct val="0"/>
              </a:spcBef>
              <a:buClrTx/>
              <a:buSzTx/>
              <a:buFontTx/>
              <a:buNone/>
            </a:pPr>
            <a:r>
              <a:rPr lang="en-US" altLang="en-US" sz="1200" dirty="0">
                <a:solidFill>
                  <a:srgbClr val="FFFFFF"/>
                </a:solidFill>
              </a:rPr>
              <a:t>• (PVC) Polyvinyl Chloride</a:t>
            </a:r>
          </a:p>
          <a:p>
            <a:pPr eaLnBrk="1" hangingPunct="1">
              <a:spcBef>
                <a:spcPct val="0"/>
              </a:spcBef>
              <a:buClrTx/>
              <a:buSzTx/>
              <a:buFontTx/>
              <a:buNone/>
            </a:pPr>
            <a:r>
              <a:rPr lang="en-US" altLang="en-US" sz="1200" dirty="0">
                <a:solidFill>
                  <a:srgbClr val="FFFFFF"/>
                </a:solidFill>
              </a:rPr>
              <a:t>• (PA/PA66) Nylon, Polyamide, Glass-Filled</a:t>
            </a:r>
            <a:endParaRPr lang="de-DE" altLang="en-US" sz="1200" dirty="0">
              <a:solidFill>
                <a:srgbClr val="FFFFFF"/>
              </a:solidFill>
            </a:endParaRPr>
          </a:p>
          <a:p>
            <a:pPr eaLnBrk="1" hangingPunct="1">
              <a:spcBef>
                <a:spcPct val="0"/>
              </a:spcBef>
              <a:buClrTx/>
              <a:buSzTx/>
              <a:buFontTx/>
              <a:buNone/>
            </a:pPr>
            <a:endParaRPr lang="de-DE" altLang="en-US" sz="1200" dirty="0">
              <a:solidFill>
                <a:srgbClr val="FFFFFF"/>
              </a:solidFill>
            </a:endParaRPr>
          </a:p>
        </p:txBody>
      </p:sp>
      <p:sp>
        <p:nvSpPr>
          <p:cNvPr id="8200" name="Rectangle 2"/>
          <p:cNvSpPr>
            <a:spLocks noChangeArrowheads="1"/>
          </p:cNvSpPr>
          <p:nvPr/>
        </p:nvSpPr>
        <p:spPr bwMode="auto">
          <a:xfrm>
            <a:off x="990600" y="1138238"/>
            <a:ext cx="72723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800" b="1" u="sng" dirty="0">
                <a:solidFill>
                  <a:srgbClr val="FFFFFF"/>
                </a:solidFill>
              </a:rPr>
              <a:t>Materials and Applications</a:t>
            </a:r>
            <a:br>
              <a:rPr lang="en-US" altLang="en-US" sz="2800" b="1" u="sng" dirty="0">
                <a:solidFill>
                  <a:srgbClr val="FFFFFF"/>
                </a:solidFill>
              </a:rPr>
            </a:br>
            <a:r>
              <a:rPr lang="en-US" altLang="en-US" sz="1400" b="1" dirty="0">
                <a:solidFill>
                  <a:srgbClr val="FFFFFF"/>
                </a:solidFill>
              </a:rPr>
              <a:t>Coi Rubber Products has in-house custom compounding capabilities</a:t>
            </a:r>
            <a:br>
              <a:rPr lang="en-US" altLang="en-US" sz="1400" b="1" dirty="0">
                <a:solidFill>
                  <a:srgbClr val="FFFFFF"/>
                </a:solidFill>
              </a:rPr>
            </a:br>
            <a:r>
              <a:rPr lang="en-US" altLang="en-US" sz="1400" b="1" dirty="0">
                <a:solidFill>
                  <a:srgbClr val="FFFFFF"/>
                </a:solidFill>
              </a:rPr>
              <a:t>for all your proprietary specifications, saving you cost and improving performance.</a:t>
            </a:r>
          </a:p>
        </p:txBody>
      </p:sp>
      <p:sp>
        <p:nvSpPr>
          <p:cNvPr id="8201" name="Rectangle 3"/>
          <p:cNvSpPr>
            <a:spLocks noChangeArrowheads="1"/>
          </p:cNvSpPr>
          <p:nvPr/>
        </p:nvSpPr>
        <p:spPr bwMode="auto">
          <a:xfrm>
            <a:off x="5076057" y="2209800"/>
            <a:ext cx="331229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de-DE" altLang="en-US" sz="1800" b="1" dirty="0">
                <a:solidFill>
                  <a:srgbClr val="FFFFFF"/>
                </a:solidFill>
              </a:rPr>
              <a:t>APPLICATIONS</a:t>
            </a:r>
          </a:p>
          <a:p>
            <a:pPr eaLnBrk="1" hangingPunct="1">
              <a:spcBef>
                <a:spcPct val="0"/>
              </a:spcBef>
              <a:buClrTx/>
              <a:buSzTx/>
              <a:buFontTx/>
              <a:buNone/>
            </a:pPr>
            <a:r>
              <a:rPr lang="en-US" altLang="en-US" sz="1200" dirty="0">
                <a:solidFill>
                  <a:srgbClr val="FFFFFF"/>
                </a:solidFill>
              </a:rPr>
              <a:t>• Molded Gaskets &amp; Seals</a:t>
            </a:r>
          </a:p>
          <a:p>
            <a:pPr eaLnBrk="1" hangingPunct="1">
              <a:spcBef>
                <a:spcPct val="0"/>
              </a:spcBef>
              <a:buClrTx/>
              <a:buSzTx/>
              <a:buFontTx/>
              <a:buNone/>
            </a:pPr>
            <a:r>
              <a:rPr lang="en-US" altLang="en-US" sz="1200" dirty="0">
                <a:solidFill>
                  <a:srgbClr val="FFFFFF"/>
                </a:solidFill>
              </a:rPr>
              <a:t>• Boots</a:t>
            </a:r>
          </a:p>
          <a:p>
            <a:pPr eaLnBrk="1" hangingPunct="1">
              <a:spcBef>
                <a:spcPct val="0"/>
              </a:spcBef>
              <a:buClrTx/>
              <a:buSzTx/>
              <a:buFontTx/>
              <a:buNone/>
            </a:pPr>
            <a:r>
              <a:rPr lang="en-US" altLang="en-US" sz="1200" dirty="0">
                <a:solidFill>
                  <a:srgbClr val="FFFFFF"/>
                </a:solidFill>
              </a:rPr>
              <a:t>• Bushings</a:t>
            </a:r>
          </a:p>
          <a:p>
            <a:pPr eaLnBrk="1" hangingPunct="1">
              <a:spcBef>
                <a:spcPct val="0"/>
              </a:spcBef>
              <a:buClrTx/>
              <a:buSzTx/>
              <a:buFontTx/>
              <a:buNone/>
            </a:pPr>
            <a:r>
              <a:rPr lang="en-US" altLang="en-US" sz="1200" dirty="0">
                <a:solidFill>
                  <a:srgbClr val="FFFFFF"/>
                </a:solidFill>
              </a:rPr>
              <a:t>• Grommets</a:t>
            </a:r>
          </a:p>
          <a:p>
            <a:pPr eaLnBrk="1" hangingPunct="1">
              <a:spcBef>
                <a:spcPct val="0"/>
              </a:spcBef>
              <a:buClrTx/>
              <a:buSzTx/>
              <a:buFontTx/>
              <a:buNone/>
            </a:pPr>
            <a:r>
              <a:rPr lang="en-US" altLang="en-US" sz="1200" dirty="0">
                <a:solidFill>
                  <a:srgbClr val="FFFFFF"/>
                </a:solidFill>
              </a:rPr>
              <a:t>• Isolators &amp; Fitting</a:t>
            </a:r>
          </a:p>
          <a:p>
            <a:pPr eaLnBrk="1" hangingPunct="1">
              <a:spcBef>
                <a:spcPct val="0"/>
              </a:spcBef>
              <a:buClrTx/>
              <a:buSzTx/>
              <a:buFontTx/>
              <a:buNone/>
            </a:pPr>
            <a:r>
              <a:rPr lang="en-US" altLang="en-US" sz="1200" dirty="0">
                <a:solidFill>
                  <a:srgbClr val="FFFFFF"/>
                </a:solidFill>
              </a:rPr>
              <a:t>• Bellows</a:t>
            </a:r>
          </a:p>
          <a:p>
            <a:pPr eaLnBrk="1" hangingPunct="1">
              <a:spcBef>
                <a:spcPct val="0"/>
              </a:spcBef>
              <a:buClrTx/>
              <a:buSzTx/>
              <a:buFontTx/>
              <a:buNone/>
            </a:pPr>
            <a:r>
              <a:rPr lang="en-US" altLang="en-US" sz="1200" dirty="0">
                <a:solidFill>
                  <a:srgbClr val="FFFFFF"/>
                </a:solidFill>
              </a:rPr>
              <a:t>• Baffles/Shields</a:t>
            </a:r>
          </a:p>
          <a:p>
            <a:pPr eaLnBrk="1" hangingPunct="1">
              <a:spcBef>
                <a:spcPct val="0"/>
              </a:spcBef>
              <a:buClrTx/>
              <a:buSzTx/>
              <a:buFontTx/>
              <a:buNone/>
            </a:pPr>
            <a:r>
              <a:rPr lang="en-US" altLang="en-US" sz="1200" dirty="0">
                <a:solidFill>
                  <a:srgbClr val="FFFFFF"/>
                </a:solidFill>
              </a:rPr>
              <a:t>• NVH (Noise, Vibration, Harshness)</a:t>
            </a:r>
          </a:p>
          <a:p>
            <a:pPr eaLnBrk="1" hangingPunct="1">
              <a:spcBef>
                <a:spcPct val="0"/>
              </a:spcBef>
              <a:buClrTx/>
              <a:buSzTx/>
              <a:buFontTx/>
              <a:buNone/>
            </a:pPr>
            <a:r>
              <a:rPr lang="en-US" altLang="en-US" sz="1200" dirty="0">
                <a:solidFill>
                  <a:srgbClr val="FFFFFF"/>
                </a:solidFill>
              </a:rPr>
              <a:t>• Grips/Knobs</a:t>
            </a:r>
          </a:p>
          <a:p>
            <a:pPr eaLnBrk="1" hangingPunct="1">
              <a:spcBef>
                <a:spcPct val="0"/>
              </a:spcBef>
              <a:buClrTx/>
              <a:buSzTx/>
              <a:buFontTx/>
              <a:buNone/>
            </a:pPr>
            <a:r>
              <a:rPr lang="en-US" altLang="en-US" sz="1200" dirty="0">
                <a:solidFill>
                  <a:srgbClr val="FFFFFF"/>
                </a:solidFill>
              </a:rPr>
              <a:t>• Body Molding Closeouts</a:t>
            </a:r>
          </a:p>
          <a:p>
            <a:pPr eaLnBrk="1" hangingPunct="1">
              <a:spcBef>
                <a:spcPct val="0"/>
              </a:spcBef>
              <a:buClrTx/>
              <a:buSzTx/>
              <a:buFontTx/>
              <a:buNone/>
            </a:pPr>
            <a:r>
              <a:rPr lang="en-US" altLang="en-US" sz="1200" dirty="0">
                <a:solidFill>
                  <a:srgbClr val="FFFFFF"/>
                </a:solidFill>
              </a:rPr>
              <a:t>• Hose Clamps</a:t>
            </a:r>
          </a:p>
          <a:p>
            <a:pPr eaLnBrk="1" hangingPunct="1">
              <a:spcBef>
                <a:spcPct val="0"/>
              </a:spcBef>
              <a:buClrTx/>
              <a:buSzTx/>
              <a:buFontTx/>
              <a:buNone/>
            </a:pPr>
            <a:r>
              <a:rPr lang="en-US" altLang="en-US" sz="1200" dirty="0">
                <a:solidFill>
                  <a:srgbClr val="FFFFFF"/>
                </a:solidFill>
              </a:rPr>
              <a:t>• Molded Hoses</a:t>
            </a:r>
          </a:p>
          <a:p>
            <a:pPr eaLnBrk="1" hangingPunct="1">
              <a:spcBef>
                <a:spcPct val="0"/>
              </a:spcBef>
              <a:buClrTx/>
              <a:buSzTx/>
              <a:buFontTx/>
              <a:buNone/>
            </a:pPr>
            <a:r>
              <a:rPr lang="en-US" altLang="en-US" sz="1200" dirty="0">
                <a:solidFill>
                  <a:srgbClr val="FFFFFF"/>
                </a:solidFill>
              </a:rPr>
              <a:t>• Diaphragms</a:t>
            </a:r>
          </a:p>
          <a:p>
            <a:pPr eaLnBrk="1" hangingPunct="1">
              <a:spcBef>
                <a:spcPct val="0"/>
              </a:spcBef>
              <a:buClrTx/>
              <a:buSzTx/>
              <a:buFontTx/>
              <a:buNone/>
            </a:pPr>
            <a:r>
              <a:rPr lang="en-US" altLang="en-US" sz="1200" dirty="0">
                <a:solidFill>
                  <a:srgbClr val="FFFFFF"/>
                </a:solidFill>
              </a:rPr>
              <a:t>• O-rings</a:t>
            </a:r>
          </a:p>
          <a:p>
            <a:pPr eaLnBrk="1" hangingPunct="1">
              <a:spcBef>
                <a:spcPct val="0"/>
              </a:spcBef>
              <a:buClrTx/>
              <a:buSzTx/>
              <a:buFontTx/>
              <a:buNone/>
            </a:pPr>
            <a:r>
              <a:rPr lang="en-US" altLang="en-US" sz="1200" dirty="0">
                <a:solidFill>
                  <a:srgbClr val="FFFFFF"/>
                </a:solidFill>
              </a:rPr>
              <a:t>• Interior Inserts</a:t>
            </a:r>
          </a:p>
          <a:p>
            <a:pPr eaLnBrk="1" hangingPunct="1">
              <a:spcBef>
                <a:spcPct val="0"/>
              </a:spcBef>
              <a:buClrTx/>
              <a:buSzTx/>
              <a:buFontTx/>
              <a:buNone/>
            </a:pPr>
            <a:r>
              <a:rPr lang="en-US" altLang="en-US" sz="1200" dirty="0">
                <a:solidFill>
                  <a:srgbClr val="FFFFFF"/>
                </a:solidFill>
              </a:rPr>
              <a:t>• Housings</a:t>
            </a:r>
          </a:p>
          <a:p>
            <a:pPr eaLnBrk="1" hangingPunct="1">
              <a:spcBef>
                <a:spcPct val="0"/>
              </a:spcBef>
              <a:buClrTx/>
              <a:buSzTx/>
              <a:buFontTx/>
              <a:buNone/>
            </a:pPr>
            <a:r>
              <a:rPr lang="en-US" altLang="en-US" sz="1200" dirty="0">
                <a:solidFill>
                  <a:srgbClr val="FFFFFF"/>
                </a:solidFill>
              </a:rPr>
              <a:t>• Terminal Covers</a:t>
            </a:r>
          </a:p>
          <a:p>
            <a:pPr eaLnBrk="1" hangingPunct="1">
              <a:spcBef>
                <a:spcPct val="0"/>
              </a:spcBef>
              <a:buClrTx/>
              <a:buSzTx/>
              <a:buFontTx/>
              <a:buNone/>
            </a:pPr>
            <a:r>
              <a:rPr lang="en-US" altLang="en-US" sz="1200" dirty="0">
                <a:solidFill>
                  <a:srgbClr val="FFFFFF"/>
                </a:solidFill>
              </a:rPr>
              <a:t>• And many more…</a:t>
            </a:r>
            <a:endParaRPr lang="de-DE" altLang="en-US" sz="1200" dirty="0">
              <a:solidFill>
                <a:srgbClr val="FFFFFF"/>
              </a:solidFill>
            </a:endParaRPr>
          </a:p>
        </p:txBody>
      </p:sp>
      <p:sp>
        <p:nvSpPr>
          <p:cNvPr id="8" name="TextBox 7">
            <a:extLst>
              <a:ext uri="{FF2B5EF4-FFF2-40B4-BE49-F238E27FC236}">
                <a16:creationId xmlns:a16="http://schemas.microsoft.com/office/drawing/2014/main" id="{17D31FF7-F394-41A4-B534-6667F792CE0A}"/>
              </a:ext>
            </a:extLst>
          </p:cNvPr>
          <p:cNvSpPr txBox="1"/>
          <p:nvPr/>
        </p:nvSpPr>
        <p:spPr>
          <a:xfrm>
            <a:off x="179512" y="116632"/>
            <a:ext cx="5184576" cy="584775"/>
          </a:xfrm>
          <a:prstGeom prst="rect">
            <a:avLst/>
          </a:prstGeom>
          <a:noFill/>
        </p:spPr>
        <p:txBody>
          <a:bodyPr wrap="square">
            <a:spAutoFit/>
          </a:bodyPr>
          <a:lstStyle/>
          <a:p>
            <a:pPr algn="ctr">
              <a:defRPr/>
            </a:pPr>
            <a:r>
              <a:rPr lang="en-US" sz="3200" b="1" dirty="0">
                <a:solidFill>
                  <a:srgbClr val="FFFFFF"/>
                </a:solidFill>
                <a:effectLst>
                  <a:reflection blurRad="6350" stA="60000" endA="900" endPos="58000" dir="5400000" sy="-100000" algn="bl" rotWithShape="0"/>
                </a:effectLst>
                <a:latin typeface="Arial" charset="0"/>
                <a:ea typeface="宋体" charset="0"/>
                <a:cs typeface="宋体" charset="0"/>
              </a:rPr>
              <a:t>Production Capabilities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coi-rubber-blue-b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4"/>
          <p:cNvSpPr>
            <a:spLocks noChangeArrowheads="1"/>
          </p:cNvSpPr>
          <p:nvPr/>
        </p:nvSpPr>
        <p:spPr bwMode="auto">
          <a:xfrm>
            <a:off x="1979613" y="1254125"/>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INTRODUCTION</a:t>
            </a:r>
          </a:p>
        </p:txBody>
      </p:sp>
      <p:sp>
        <p:nvSpPr>
          <p:cNvPr id="11268" name="AutoShape 9"/>
          <p:cNvSpPr>
            <a:spLocks noChangeArrowheads="1"/>
          </p:cNvSpPr>
          <p:nvPr/>
        </p:nvSpPr>
        <p:spPr bwMode="auto">
          <a:xfrm>
            <a:off x="1984375" y="2236788"/>
            <a:ext cx="5059363" cy="831850"/>
          </a:xfrm>
          <a:prstGeom prst="roundRect">
            <a:avLst>
              <a:gd name="adj" fmla="val 16667"/>
            </a:avLst>
          </a:prstGeom>
          <a:solidFill>
            <a:schemeClr val="bg1"/>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PRODUCTS</a:t>
            </a:r>
          </a:p>
        </p:txBody>
      </p:sp>
      <p:sp>
        <p:nvSpPr>
          <p:cNvPr id="11269" name="AutoShape 10"/>
          <p:cNvSpPr>
            <a:spLocks noChangeArrowheads="1"/>
          </p:cNvSpPr>
          <p:nvPr/>
        </p:nvSpPr>
        <p:spPr bwMode="auto">
          <a:xfrm>
            <a:off x="1995488" y="3181350"/>
            <a:ext cx="5024437"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INDUSTRIES</a:t>
            </a:r>
          </a:p>
        </p:txBody>
      </p:sp>
      <p:sp>
        <p:nvSpPr>
          <p:cNvPr id="11270" name="AutoShape 11"/>
          <p:cNvSpPr>
            <a:spLocks noChangeArrowheads="1"/>
          </p:cNvSpPr>
          <p:nvPr/>
        </p:nvSpPr>
        <p:spPr bwMode="auto">
          <a:xfrm>
            <a:off x="1995488" y="4127500"/>
            <a:ext cx="5059362" cy="831850"/>
          </a:xfrm>
          <a:prstGeom prst="roundRect">
            <a:avLst>
              <a:gd name="adj" fmla="val 16667"/>
            </a:avLst>
          </a:prstGeom>
          <a:solidFill>
            <a:srgbClr val="FFFFFF"/>
          </a:solidFill>
          <a:ln w="9525">
            <a:solidFill>
              <a:schemeClr val="tx1"/>
            </a:solidFill>
            <a:round/>
            <a:headEnd/>
            <a:tailEnd/>
          </a:ln>
        </p:spPr>
        <p:txBody>
          <a:bodyPr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ENGINEERING</a:t>
            </a:r>
          </a:p>
        </p:txBody>
      </p:sp>
      <p:sp>
        <p:nvSpPr>
          <p:cNvPr id="11271" name="AutoShape 12"/>
          <p:cNvSpPr>
            <a:spLocks noChangeArrowheads="1"/>
          </p:cNvSpPr>
          <p:nvPr/>
        </p:nvSpPr>
        <p:spPr bwMode="auto">
          <a:xfrm>
            <a:off x="1995488" y="5081588"/>
            <a:ext cx="5059362" cy="831850"/>
          </a:xfrm>
          <a:prstGeom prst="roundRect">
            <a:avLst>
              <a:gd name="adj" fmla="val 16667"/>
            </a:avLst>
          </a:prstGeom>
          <a:solidFill>
            <a:srgbClr val="FFFFFF"/>
          </a:solidFill>
          <a:ln w="9525">
            <a:solidFill>
              <a:schemeClr val="tx1"/>
            </a:solidFill>
            <a:round/>
            <a:headEnd/>
            <a:tailEnd/>
          </a:ln>
        </p:spPr>
        <p:txBody>
          <a:bodyPr wrap="none" lIns="90000" tIns="46800" rIns="90000" bIns="46800"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2400" b="1"/>
              <a:t>QUALITY ASSURANCE</a:t>
            </a:r>
          </a:p>
        </p:txBody>
      </p:sp>
      <p:pic>
        <p:nvPicPr>
          <p:cNvPr id="11272" name="Picture 10" descr="coi-rubber-logo-intr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35275" y="215900"/>
            <a:ext cx="35369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1979613" y="3173413"/>
            <a:ext cx="5059362" cy="831850"/>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pPr algn="ctr">
              <a:defRPr/>
            </a:pPr>
            <a:r>
              <a:rPr lang="en-US" b="1" dirty="0">
                <a:solidFill>
                  <a:schemeClr val="bg1"/>
                </a:solidFill>
                <a:latin typeface="Arial" charset="0"/>
                <a:ea typeface="宋体" charset="0"/>
                <a:cs typeface="宋体" charset="0"/>
              </a:rPr>
              <a:t>INDUSTRIES</a:t>
            </a:r>
          </a:p>
        </p:txBody>
      </p:sp>
      <p:sp>
        <p:nvSpPr>
          <p:cNvPr id="16" name="TextBox 15"/>
          <p:cNvSpPr txBox="1"/>
          <p:nvPr/>
        </p:nvSpPr>
        <p:spPr>
          <a:xfrm>
            <a:off x="1489075" y="6124575"/>
            <a:ext cx="5891213" cy="400050"/>
          </a:xfrm>
          <a:prstGeom prst="rect">
            <a:avLst/>
          </a:prstGeom>
          <a:noFill/>
        </p:spPr>
        <p:txBody>
          <a:bodyPr>
            <a:spAutoFit/>
          </a:bodyPr>
          <a:lstStyle/>
          <a:p>
            <a:pPr algn="dist">
              <a:defRPr/>
            </a:pPr>
            <a:r>
              <a:rPr lang="en-US" sz="2000" dirty="0">
                <a:solidFill>
                  <a:schemeClr val="accent3"/>
                </a:solidFill>
                <a:latin typeface="Arial" charset="0"/>
                <a:ea typeface="宋体" charset="0"/>
                <a:cs typeface="宋体" charset="0"/>
              </a:rPr>
              <a:t>www.COiRUBBER.com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2" descr="coi-rubber-blue-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coi-rubber-logo-intr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8913" y="74613"/>
            <a:ext cx="3890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8"/>
          <p:cNvSpPr txBox="1">
            <a:spLocks noChangeArrowheads="1"/>
          </p:cNvSpPr>
          <p:nvPr/>
        </p:nvSpPr>
        <p:spPr bwMode="auto">
          <a:xfrm>
            <a:off x="323850" y="1196975"/>
            <a:ext cx="856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800" dirty="0">
                <a:solidFill>
                  <a:schemeClr val="bg1"/>
                </a:solidFill>
              </a:rPr>
              <a:t>Across many markets and industries, hundreds of companies rely on Coi Rubber to provide exceptional rubber products and services to support their success.</a:t>
            </a:r>
          </a:p>
        </p:txBody>
      </p:sp>
      <p:sp>
        <p:nvSpPr>
          <p:cNvPr id="10" name="TextBox 9"/>
          <p:cNvSpPr txBox="1"/>
          <p:nvPr/>
        </p:nvSpPr>
        <p:spPr>
          <a:xfrm>
            <a:off x="179512" y="116632"/>
            <a:ext cx="3456384" cy="584776"/>
          </a:xfrm>
          <a:prstGeom prst="rect">
            <a:avLst/>
          </a:prstGeom>
          <a:noFill/>
        </p:spPr>
        <p:txBody>
          <a:bodyPr>
            <a:spAutoFit/>
          </a:bodyPr>
          <a:lstStyle/>
          <a:p>
            <a:pPr algn="ctr">
              <a:defRPr/>
            </a:pPr>
            <a:r>
              <a:rPr lang="en-US" sz="3200" b="1" dirty="0">
                <a:solidFill>
                  <a:srgbClr val="FFFFFF"/>
                </a:solidFill>
                <a:effectLst>
                  <a:reflection blurRad="6350" stA="60000" endA="900" endPos="58000" dir="5400000" sy="-100000" algn="bl" rotWithShape="0"/>
                </a:effectLst>
                <a:latin typeface="Arial" charset="0"/>
                <a:ea typeface="宋体" charset="0"/>
                <a:cs typeface="宋体" charset="0"/>
              </a:rPr>
              <a:t>INDUSTRIES</a:t>
            </a:r>
          </a:p>
        </p:txBody>
      </p:sp>
      <p:sp>
        <p:nvSpPr>
          <p:cNvPr id="14" name="TextBox 13"/>
          <p:cNvSpPr txBox="1"/>
          <p:nvPr/>
        </p:nvSpPr>
        <p:spPr>
          <a:xfrm>
            <a:off x="1266825" y="6308725"/>
            <a:ext cx="7842250" cy="400050"/>
          </a:xfrm>
          <a:prstGeom prst="rect">
            <a:avLst/>
          </a:prstGeom>
          <a:noFill/>
        </p:spPr>
        <p:txBody>
          <a:bodyPr>
            <a:spAutoFit/>
          </a:bodyPr>
          <a:lstStyle/>
          <a:p>
            <a:pPr algn="r">
              <a:defRPr/>
            </a:pPr>
            <a:r>
              <a:rPr lang="en-US" sz="2000" dirty="0">
                <a:solidFill>
                  <a:schemeClr val="accent3"/>
                </a:solidFill>
                <a:latin typeface="Arial" charset="0"/>
                <a:ea typeface="宋体" charset="0"/>
                <a:cs typeface="宋体" charset="0"/>
              </a:rPr>
              <a:t>www.COiRUBBER.com</a:t>
            </a:r>
          </a:p>
        </p:txBody>
      </p:sp>
      <p:sp>
        <p:nvSpPr>
          <p:cNvPr id="32774" name="TextBox 5"/>
          <p:cNvSpPr txBox="1">
            <a:spLocks noChangeArrowheads="1"/>
          </p:cNvSpPr>
          <p:nvPr/>
        </p:nvSpPr>
        <p:spPr bwMode="auto">
          <a:xfrm>
            <a:off x="971550" y="3500438"/>
            <a:ext cx="1827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en-US" altLang="en-US" sz="1600" b="1">
                <a:solidFill>
                  <a:srgbClr val="FFFFFF"/>
                </a:solidFill>
              </a:rPr>
              <a:t>AUTOMOTIVE</a:t>
            </a:r>
          </a:p>
        </p:txBody>
      </p:sp>
      <p:sp>
        <p:nvSpPr>
          <p:cNvPr id="32775" name="TextBox 15"/>
          <p:cNvSpPr txBox="1">
            <a:spLocks noChangeArrowheads="1"/>
          </p:cNvSpPr>
          <p:nvPr/>
        </p:nvSpPr>
        <p:spPr bwMode="auto">
          <a:xfrm>
            <a:off x="2811463" y="3500438"/>
            <a:ext cx="1473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en-US" altLang="en-US" sz="1600" b="1">
                <a:solidFill>
                  <a:srgbClr val="FFFFFF"/>
                </a:solidFill>
              </a:rPr>
              <a:t>TRUCKING</a:t>
            </a:r>
          </a:p>
        </p:txBody>
      </p:sp>
      <p:sp>
        <p:nvSpPr>
          <p:cNvPr id="32776" name="TextBox 16"/>
          <p:cNvSpPr txBox="1">
            <a:spLocks noChangeArrowheads="1"/>
          </p:cNvSpPr>
          <p:nvPr/>
        </p:nvSpPr>
        <p:spPr bwMode="auto">
          <a:xfrm>
            <a:off x="4427538" y="3500438"/>
            <a:ext cx="19446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600" b="1">
                <a:solidFill>
                  <a:srgbClr val="FFFFFF"/>
                </a:solidFill>
              </a:rPr>
              <a:t>AGRICULTURE &amp; CONSTRUCTION</a:t>
            </a:r>
          </a:p>
        </p:txBody>
      </p:sp>
      <p:sp>
        <p:nvSpPr>
          <p:cNvPr id="32777" name="TextBox 17"/>
          <p:cNvSpPr txBox="1">
            <a:spLocks noChangeArrowheads="1"/>
          </p:cNvSpPr>
          <p:nvPr/>
        </p:nvSpPr>
        <p:spPr bwMode="auto">
          <a:xfrm>
            <a:off x="6300788" y="3492500"/>
            <a:ext cx="194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600" b="1">
                <a:solidFill>
                  <a:srgbClr val="FFFFFF"/>
                </a:solidFill>
              </a:rPr>
              <a:t>RECREATIONAL</a:t>
            </a:r>
          </a:p>
          <a:p>
            <a:pPr algn="ctr" eaLnBrk="1" hangingPunct="1">
              <a:spcBef>
                <a:spcPct val="0"/>
              </a:spcBef>
              <a:buClrTx/>
              <a:buSzTx/>
              <a:buFontTx/>
              <a:buNone/>
            </a:pPr>
            <a:r>
              <a:rPr lang="en-US" altLang="en-US" sz="1600" b="1">
                <a:solidFill>
                  <a:srgbClr val="FFFFFF"/>
                </a:solidFill>
              </a:rPr>
              <a:t>VEHICLE</a:t>
            </a:r>
          </a:p>
        </p:txBody>
      </p:sp>
      <p:sp>
        <p:nvSpPr>
          <p:cNvPr id="32778" name="TextBox 18"/>
          <p:cNvSpPr txBox="1">
            <a:spLocks noChangeArrowheads="1"/>
          </p:cNvSpPr>
          <p:nvPr/>
        </p:nvSpPr>
        <p:spPr bwMode="auto">
          <a:xfrm>
            <a:off x="801688" y="5449888"/>
            <a:ext cx="1825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600" b="1">
                <a:solidFill>
                  <a:srgbClr val="FFFFFF"/>
                </a:solidFill>
              </a:rPr>
              <a:t>INDUSTRIAL</a:t>
            </a:r>
          </a:p>
        </p:txBody>
      </p:sp>
      <p:sp>
        <p:nvSpPr>
          <p:cNvPr id="32779" name="TextBox 19"/>
          <p:cNvSpPr txBox="1">
            <a:spLocks noChangeArrowheads="1"/>
          </p:cNvSpPr>
          <p:nvPr/>
        </p:nvSpPr>
        <p:spPr bwMode="auto">
          <a:xfrm>
            <a:off x="2700338" y="5454650"/>
            <a:ext cx="172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eaLnBrk="1" hangingPunct="1">
              <a:spcBef>
                <a:spcPct val="0"/>
              </a:spcBef>
              <a:buClrTx/>
              <a:buSzTx/>
              <a:buFontTx/>
              <a:buNone/>
            </a:pPr>
            <a:r>
              <a:rPr lang="en-US" altLang="en-US" sz="1600" b="1">
                <a:solidFill>
                  <a:srgbClr val="FFFFFF"/>
                </a:solidFill>
              </a:rPr>
              <a:t>ELECTRONICS</a:t>
            </a:r>
          </a:p>
        </p:txBody>
      </p:sp>
      <p:sp>
        <p:nvSpPr>
          <p:cNvPr id="32780" name="TextBox 20"/>
          <p:cNvSpPr txBox="1">
            <a:spLocks noChangeArrowheads="1"/>
          </p:cNvSpPr>
          <p:nvPr/>
        </p:nvSpPr>
        <p:spPr bwMode="auto">
          <a:xfrm>
            <a:off x="4356100" y="5454650"/>
            <a:ext cx="1944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600" b="1">
                <a:solidFill>
                  <a:srgbClr val="FFFFFF"/>
                </a:solidFill>
              </a:rPr>
              <a:t>AEROSPACE</a:t>
            </a:r>
          </a:p>
        </p:txBody>
      </p:sp>
      <p:sp>
        <p:nvSpPr>
          <p:cNvPr id="32781" name="TextBox 21"/>
          <p:cNvSpPr txBox="1">
            <a:spLocks noChangeArrowheads="1"/>
          </p:cNvSpPr>
          <p:nvPr/>
        </p:nvSpPr>
        <p:spPr bwMode="auto">
          <a:xfrm>
            <a:off x="6300788" y="5445125"/>
            <a:ext cx="1943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ea typeface="宋体" pitchFamily="2" charset="-122"/>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ea typeface="宋体" pitchFamily="2" charset="-122"/>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ea typeface="宋体" pitchFamily="2" charset="-122"/>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ea typeface="宋体" pitchFamily="2" charset="-122"/>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ea typeface="宋体" pitchFamily="2" charset="-122"/>
              </a:defRPr>
            </a:lvl9pPr>
          </a:lstStyle>
          <a:p>
            <a:pPr algn="ctr" eaLnBrk="1" hangingPunct="1">
              <a:spcBef>
                <a:spcPct val="0"/>
              </a:spcBef>
              <a:buClrTx/>
              <a:buSzTx/>
              <a:buFontTx/>
              <a:buNone/>
            </a:pPr>
            <a:r>
              <a:rPr lang="en-US" altLang="en-US" sz="1600" b="1">
                <a:solidFill>
                  <a:srgbClr val="FFFFFF"/>
                </a:solidFill>
              </a:rPr>
              <a:t>MEDICAL</a:t>
            </a:r>
          </a:p>
        </p:txBody>
      </p:sp>
      <p:pic>
        <p:nvPicPr>
          <p:cNvPr id="32782" name="Picture 14" descr="icon-compact-ca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16013" y="2492375"/>
            <a:ext cx="12239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25" descr="33542.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27313" y="2420938"/>
            <a:ext cx="15986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27" descr="Agriculture_2 copy copy.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24375" y="2276475"/>
            <a:ext cx="17033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28" descr="camper.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421438" y="2420938"/>
            <a:ext cx="16795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29" descr="oim_icon.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16013" y="3933825"/>
            <a:ext cx="11557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icon-plug-small.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030538" y="4365625"/>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erospace-and-defence.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87900" y="4292600"/>
            <a:ext cx="10795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cons-05.png"/>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6659563" y="422116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42228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8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7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78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8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7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7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78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P spid="32776" grpId="0"/>
      <p:bldP spid="32777" grpId="0"/>
      <p:bldP spid="32778" grpId="0"/>
      <p:bldP spid="32779" grpId="0"/>
      <p:bldP spid="32780" grpId="0"/>
      <p:bldP spid="32781" grpId="0"/>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17565</TotalTime>
  <Words>1813</Words>
  <Application>Microsoft Office PowerPoint</Application>
  <PresentationFormat>On-screen Show (4:3)</PresentationFormat>
  <Paragraphs>352</Paragraphs>
  <Slides>27</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Arial Narrow</vt:lpstr>
      <vt:lpstr>Verdana</vt:lpstr>
      <vt:lpstr>Wingdings</vt:lpstr>
      <vt:lpstr>Network</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jiajinsong</dc:creator>
  <cp:lastModifiedBy>Edward</cp:lastModifiedBy>
  <cp:revision>295</cp:revision>
  <dcterms:created xsi:type="dcterms:W3CDTF">2006-03-08T03:21:09Z</dcterms:created>
  <dcterms:modified xsi:type="dcterms:W3CDTF">2020-04-21T23:54:57Z</dcterms:modified>
</cp:coreProperties>
</file>